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81" r:id="rId6"/>
    <p:sldId id="261" r:id="rId7"/>
    <p:sldId id="262" r:id="rId8"/>
    <p:sldId id="263" r:id="rId9"/>
    <p:sldId id="264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7" r:id="rId19"/>
    <p:sldId id="280" r:id="rId20"/>
    <p:sldId id="282" r:id="rId21"/>
    <p:sldId id="285" r:id="rId22"/>
    <p:sldId id="283" r:id="rId23"/>
    <p:sldId id="284" r:id="rId24"/>
    <p:sldId id="286" r:id="rId25"/>
    <p:sldId id="288" r:id="rId26"/>
    <p:sldId id="298" r:id="rId27"/>
    <p:sldId id="299" r:id="rId28"/>
    <p:sldId id="289" r:id="rId29"/>
    <p:sldId id="30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lina" initials="S" lastIdx="2" clrIdx="0">
    <p:extLst>
      <p:ext uri="{19B8F6BF-5375-455C-9EA6-DF929625EA0E}">
        <p15:presenceInfo xmlns:p15="http://schemas.microsoft.com/office/powerpoint/2012/main" userId="36e2a0a9b3ced5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8974"/>
    <a:srgbClr val="4C7488"/>
    <a:srgbClr val="8A9045"/>
    <a:srgbClr val="D7BC74"/>
    <a:srgbClr val="C16622"/>
    <a:srgbClr val="155F83"/>
    <a:srgbClr val="969696"/>
    <a:srgbClr val="FFA319"/>
    <a:srgbClr val="767676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86" d="100"/>
          <a:sy n="86" d="100"/>
        </p:scale>
        <p:origin x="90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2DD7-0B7F-40A5-A400-1D01FE63F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28C95-927B-4B93-A0F6-8F633B4BA7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DC90F-2AAC-4826-A35B-00E4D1ADB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A9323-6DE8-435C-8C5F-9D25B1DA3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45489-F59F-4109-8A00-04E32AF4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599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E839A-F323-4F91-A8FC-6DB73131F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6DA458-9967-441B-95DC-537DD0640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5FB5B-283E-483A-BE97-D3DADA01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F1665-5846-40C9-98B4-E2EF65423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8762B-B7FC-4C29-9205-C76F11B8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368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CAF588-409A-4364-BBAC-274182C77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3A2336-3800-40BC-AE33-C29B92266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434FE-399F-48A8-9BF1-C7810E73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B7EA5-9B9D-4074-8633-3C3E0EC76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D092A-9D57-4520-BD47-E06CC18A6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82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21760" y="0"/>
            <a:ext cx="10769760" cy="867240"/>
          </a:xfrm>
          <a:prstGeom prst="rect">
            <a:avLst/>
          </a:prstGeom>
        </p:spPr>
        <p:txBody>
          <a:bodyPr lIns="90000" tIns="46800" rIns="90000" bIns="46800" anchor="ctr"/>
          <a:lstStyle/>
          <a:p>
            <a:pPr algn="ctr"/>
            <a:endParaRPr lang="en-US" sz="3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600" y="1271160"/>
            <a:ext cx="11326080" cy="3977640"/>
          </a:xfrm>
          <a:prstGeom prst="rect">
            <a:avLst/>
          </a:prstGeom>
        </p:spPr>
        <p:txBody>
          <a:bodyPr lIns="90000" tIns="46800" rIns="90000" bIns="46800"/>
          <a:lstStyle/>
          <a:p>
            <a:endParaRPr lang="en-US" sz="2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263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7091-3918-40D6-8180-D5770710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BDFE4-EE74-4C5A-BC35-308540B66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1AEF7-A880-4192-BF0B-53A83439C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9046F-96CD-4FD4-8AB6-BC8F2C15A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F82D7-CBA1-4F02-AA3A-297DF388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442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E0CCD-A33C-4B6A-B893-408670BE4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77DFB-39B4-4DAF-B76C-D6D03A845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D5F9A-3934-42E3-8A28-6605B63C4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4EC8A-E1AE-4EE8-A823-F4BE7755A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04DAB-DCFD-4373-8E3D-925255B1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65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4A84-D7C2-4250-98E4-1418F689D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638BD-8D0C-4E2B-8BB1-FB17929349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135CB-A12F-422D-9108-5D6D15369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93479-468C-4BF8-B053-6B20E74F8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EBDAC-FF12-405E-BD7D-EDA0F6D0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63C91-CA88-460A-B23B-414EE99B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37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B29BC-76FA-4B65-A6DD-B748A3CE4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00ACF-8592-4D44-B6B5-F365C66F8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7FDB6-C86C-4D0A-94A9-F889EB39C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984C6-CEE7-4E1F-B70A-BCE0E4FE79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2C7B3-FD9D-4A46-9C51-31BE12E1A9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0A69E3-0DF4-49C1-A0D4-8506A2364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B9D485-0A0E-4E3C-B90C-F07A3CE92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06625B-54EB-48A5-B133-D7BDED5E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464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C715-5CAB-43D9-B9D6-7B3509AE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AD56C-D84B-4E41-B1C2-E8BFDCFD7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244A4-7C3E-429B-A397-33AD21C3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B750E-0539-489C-9C3E-15BD62865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44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AB0A93-F3ED-4C8E-8DAB-A31927447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D0D4C-7E6A-40FA-A5F2-0F174D867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AC305-4CF7-49BD-A68C-E13887C1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88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0A3EA-8628-49CD-8075-772FF952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4958-48B3-4A9A-881B-4659E3D2A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C4CDC-7D70-4573-B2B8-9C972A2C9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0175C-9938-4006-A9F0-AB28F6CB0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535A6-AF28-43AC-B9DA-8F9CA7A91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6E36D-36E1-49C2-941F-957B42B4E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51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94CA6-543D-4106-AECE-25A16CDB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0902D-971C-459D-90C8-09C63A330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3DA0E0-CD74-4E25-8587-20923DC23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4AC8B-1A23-4FC5-A7C1-A188190EE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AF8D-A728-4D58-8532-C586FF5ED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C0878-26CD-414F-991A-9B539DCD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65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22FB9-424A-425B-92A0-2BC4B9A0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55689-EA93-4440-9DFD-B9E9DF695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51B89-EE8A-4D8B-9571-CC036EBD7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4B94C-B866-447F-A855-DD15A3C788A1}" type="datetimeFigureOut">
              <a:rPr lang="en-GB" smtClean="0"/>
              <a:t>03/08/2021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5E651-2F69-4681-AE50-60B43994D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DDFD4-3B67-469E-ABC7-62D05F370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07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C0D98A1-E8B6-4B76-BE7B-3A2A28DA6BED}"/>
              </a:ext>
            </a:extLst>
          </p:cNvPr>
          <p:cNvGrpSpPr/>
          <p:nvPr/>
        </p:nvGrpSpPr>
        <p:grpSpPr>
          <a:xfrm>
            <a:off x="2462094" y="2305049"/>
            <a:ext cx="6495294" cy="2220298"/>
            <a:chOff x="2462094" y="2305049"/>
            <a:chExt cx="6495294" cy="222029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1684955"/>
              <a:chOff x="2862941" y="2761856"/>
              <a:chExt cx="5926497" cy="1684955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Processing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Output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Input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Arrow: Bent 8">
                <a:extLst>
                  <a:ext uri="{FF2B5EF4-FFF2-40B4-BE49-F238E27FC236}">
                    <a16:creationId xmlns:a16="http://schemas.microsoft.com/office/drawing/2014/main" id="{85E22644-E911-4EE4-B299-2FF1C6037AC9}"/>
                  </a:ext>
                </a:extLst>
              </p:cNvPr>
              <p:cNvSpPr/>
              <p:nvPr/>
            </p:nvSpPr>
            <p:spPr>
              <a:xfrm rot="5400000">
                <a:off x="6983571" y="3091150"/>
                <a:ext cx="461096" cy="849085"/>
              </a:xfrm>
              <a:prstGeom prst="ben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B335148-8F78-440C-9466-B73FE020904C}"/>
                  </a:ext>
                </a:extLst>
              </p:cNvPr>
              <p:cNvSpPr/>
              <p:nvPr/>
            </p:nvSpPr>
            <p:spPr>
              <a:xfrm>
                <a:off x="6789576" y="3784338"/>
                <a:ext cx="1620418" cy="662473"/>
              </a:xfrm>
              <a:prstGeom prst="rect">
                <a:avLst/>
              </a:prstGeom>
              <a:noFill/>
              <a:ln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Side effects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1590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Function name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18941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70000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rafik 221"/>
          <p:cNvPicPr/>
          <p:nvPr/>
        </p:nvPicPr>
        <p:blipFill>
          <a:blip r:embed="rId3"/>
          <a:srcRect t="17316" r="7067" b="6202"/>
          <a:stretch/>
        </p:blipFill>
        <p:spPr>
          <a:xfrm>
            <a:off x="3342852" y="1698449"/>
            <a:ext cx="4619520" cy="3247920"/>
          </a:xfrm>
          <a:prstGeom prst="rect">
            <a:avLst/>
          </a:prstGeom>
          <a:ln>
            <a:noFill/>
          </a:ln>
        </p:spPr>
      </p:pic>
    </p:spTree>
    <p:custDataLst>
      <p:tags r:id="rId1"/>
    </p:custDataLst>
  </p:cSld>
  <p:clrMapOvr>
    <a:masterClrMapping/>
  </p:clrMapOvr>
  <p:extLst mod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E5A37AA-F10C-473D-A6BC-DC749CABE69B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B23DF7-5C3F-4171-9147-E2081C8C6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072" y="918812"/>
              <a:ext cx="9173855" cy="5020376"/>
            </a:xfrm>
            <a:prstGeom prst="rect">
              <a:avLst/>
            </a:prstGeom>
          </p:spPr>
        </p:pic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AF7702F-A5CF-409A-9C73-A91EA81F93F0}"/>
                </a:ext>
              </a:extLst>
            </p:cNvPr>
            <p:cNvSpPr/>
            <p:nvPr/>
          </p:nvSpPr>
          <p:spPr>
            <a:xfrm>
              <a:off x="1539549" y="1427583"/>
              <a:ext cx="7399176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26E7EE1-9620-46FE-88BB-42DF6EAA753A}"/>
                </a:ext>
              </a:extLst>
            </p:cNvPr>
            <p:cNvSpPr/>
            <p:nvPr/>
          </p:nvSpPr>
          <p:spPr>
            <a:xfrm>
              <a:off x="1533324" y="2279772"/>
              <a:ext cx="6024472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4B3CBD-1DB5-4415-8B31-DEE9F22D8BB0}"/>
                </a:ext>
              </a:extLst>
            </p:cNvPr>
            <p:cNvSpPr txBox="1"/>
            <p:nvPr/>
          </p:nvSpPr>
          <p:spPr>
            <a:xfrm flipH="1">
              <a:off x="8938725" y="1482306"/>
              <a:ext cx="11849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Calculated</a:t>
              </a:r>
              <a:r>
                <a:rPr lang="de-DE" dirty="0"/>
                <a:t> </a:t>
              </a:r>
              <a:r>
                <a:rPr lang="de-DE" dirty="0" err="1"/>
                <a:t>model</a:t>
              </a:r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DE3FA1-BFDF-4BE8-8119-72EF89CC83BF}"/>
                </a:ext>
              </a:extLst>
            </p:cNvPr>
            <p:cNvSpPr txBox="1"/>
            <p:nvPr/>
          </p:nvSpPr>
          <p:spPr>
            <a:xfrm flipH="1">
              <a:off x="7557795" y="2334495"/>
              <a:ext cx="18754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Distribution </a:t>
              </a:r>
              <a:r>
                <a:rPr lang="de-DE" dirty="0" err="1"/>
                <a:t>of</a:t>
              </a:r>
              <a:r>
                <a:rPr lang="de-DE" dirty="0"/>
                <a:t> </a:t>
              </a:r>
              <a:r>
                <a:rPr lang="de-DE" dirty="0" err="1"/>
                <a:t>residuals</a:t>
              </a:r>
              <a:r>
                <a:rPr lang="de-DE" dirty="0"/>
                <a:t> (</a:t>
              </a:r>
              <a:r>
                <a:rPr lang="de-DE" dirty="0" err="1"/>
                <a:t>errors</a:t>
              </a:r>
              <a:r>
                <a:rPr lang="de-DE" dirty="0"/>
                <a:t>)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642916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6AF7702F-A5CF-409A-9C73-A91EA81F93F0}"/>
                  </a:ext>
                </a:extLst>
              </p:cNvPr>
              <p:cNvSpPr/>
              <p:nvPr/>
            </p:nvSpPr>
            <p:spPr>
              <a:xfrm>
                <a:off x="1509072" y="3090274"/>
                <a:ext cx="3333516" cy="1239129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4842588" y="3090274"/>
                <a:ext cx="1530220" cy="1209825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5076163" y="1886881"/>
                <a:ext cx="1184989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Standard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estimates</a:t>
                </a:r>
                <a:endParaRPr lang="en-GB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2DE3FA1-BFDF-4BE8-8119-72EF89CC83BF}"/>
                  </a:ext>
                </a:extLst>
              </p:cNvPr>
              <p:cNvSpPr txBox="1"/>
              <p:nvPr/>
            </p:nvSpPr>
            <p:spPr>
              <a:xfrm flipH="1">
                <a:off x="1847478" y="1908511"/>
                <a:ext cx="2221293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Parameter </a:t>
                </a:r>
                <a:r>
                  <a:rPr lang="de-DE" dirty="0" err="1"/>
                  <a:t>estimates</a:t>
                </a:r>
                <a:r>
                  <a:rPr lang="de-DE" dirty="0"/>
                  <a:t>: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Intercept</a:t>
                </a:r>
                <a:r>
                  <a:rPr lang="de-DE" dirty="0"/>
                  <a:t> = 84.7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Slope</a:t>
                </a:r>
                <a:r>
                  <a:rPr lang="de-DE" dirty="0"/>
                  <a:t> = 3</a:t>
                </a:r>
                <a:endParaRPr lang="en-GB" dirty="0"/>
              </a:p>
            </p:txBody>
          </p:sp>
        </p:grp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1716B620-BA0C-4BFF-885E-83FD0531BCB5}"/>
                </a:ext>
              </a:extLst>
            </p:cNvPr>
            <p:cNvCxnSpPr>
              <a:cxnSpLocks/>
            </p:cNvCxnSpPr>
            <p:nvPr/>
          </p:nvCxnSpPr>
          <p:spPr>
            <a:xfrm>
              <a:off x="3079102" y="283184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607698" y="281021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376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6326154" y="3517641"/>
                <a:ext cx="2873829" cy="811762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7605082" y="2360024"/>
                <a:ext cx="2221287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t-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estimated</a:t>
                </a:r>
                <a:r>
                  <a:rPr lang="de-DE" dirty="0"/>
                  <a:t> </a:t>
                </a:r>
                <a:r>
                  <a:rPr lang="de-DE" dirty="0" err="1"/>
                  <a:t>parameter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its</a:t>
                </a:r>
                <a:r>
                  <a:rPr lang="de-DE" dirty="0"/>
                  <a:t> </a:t>
                </a:r>
                <a:r>
                  <a:rPr lang="de-DE" dirty="0" err="1"/>
                  <a:t>standard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endParaRPr lang="en-GB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8715726" y="3248750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714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302610"/>
                <a:ext cx="383488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406306" y="4362113"/>
                <a:ext cx="2221287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Coefficient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determination</a:t>
                </a:r>
                <a:r>
                  <a:rPr lang="de-DE" dirty="0"/>
                  <a:t> R</a:t>
                </a:r>
                <a:r>
                  <a:rPr lang="de-DE" baseline="30000" dirty="0"/>
                  <a:t>2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008444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262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554541"/>
                <a:ext cx="766043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512372" y="4623375"/>
                <a:ext cx="3364288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F 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explained</a:t>
                </a:r>
                <a:r>
                  <a:rPr lang="de-DE" dirty="0"/>
                  <a:t> </a:t>
                </a:r>
                <a:r>
                  <a:rPr lang="de-DE" dirty="0" err="1"/>
                  <a:t>variance</a:t>
                </a:r>
                <a:r>
                  <a:rPr lang="de-DE" dirty="0"/>
                  <a:t> </a:t>
                </a:r>
                <a:r>
                  <a:rPr lang="de-DE" dirty="0" err="1"/>
                  <a:t>compared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null </a:t>
                </a:r>
                <a:r>
                  <a:rPr lang="de-DE" dirty="0" err="1"/>
                  <a:t>model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269706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5694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146F659-5C6F-42FB-96EC-EEFF3E69AD87}"/>
              </a:ext>
            </a:extLst>
          </p:cNvPr>
          <p:cNvGrpSpPr/>
          <p:nvPr/>
        </p:nvGrpSpPr>
        <p:grpSpPr>
          <a:xfrm>
            <a:off x="2720710" y="1416126"/>
            <a:ext cx="5298031" cy="3550110"/>
            <a:chOff x="2720710" y="1416126"/>
            <a:chExt cx="5298031" cy="355011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2836A5-245B-4CFF-BADC-88590D644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0710" y="1416126"/>
              <a:ext cx="5298031" cy="3550110"/>
            </a:xfrm>
            <a:prstGeom prst="rect">
              <a:avLst/>
            </a:prstGeom>
          </p:spPr>
        </p:pic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CF93D91-1D79-429C-ACE6-3BF3C7B390A1}"/>
                </a:ext>
              </a:extLst>
            </p:cNvPr>
            <p:cNvSpPr/>
            <p:nvPr/>
          </p:nvSpPr>
          <p:spPr>
            <a:xfrm>
              <a:off x="2743200" y="2734491"/>
              <a:ext cx="1819383" cy="114953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93CC898A-566B-48A5-9850-206F5762D6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2583" y="2734491"/>
              <a:ext cx="940524" cy="141687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56A6D7-8FAA-46C8-B2EC-C3463E2DB4E0}"/>
                </a:ext>
              </a:extLst>
            </p:cNvPr>
            <p:cNvSpPr txBox="1"/>
            <p:nvPr/>
          </p:nvSpPr>
          <p:spPr>
            <a:xfrm>
              <a:off x="5085770" y="2095536"/>
              <a:ext cx="2932971" cy="92333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78974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Intercept</a:t>
              </a:r>
              <a:r>
                <a:rPr lang="de-DE" dirty="0"/>
                <a:t> site1 = 108.4</a:t>
              </a:r>
            </a:p>
            <a:p>
              <a:r>
                <a:rPr lang="de-DE" dirty="0" err="1"/>
                <a:t>Slope</a:t>
              </a:r>
              <a:r>
                <a:rPr lang="de-DE" dirty="0"/>
                <a:t> = 1.6</a:t>
              </a:r>
            </a:p>
            <a:p>
              <a:r>
                <a:rPr lang="de-DE" dirty="0" err="1"/>
                <a:t>Intercept</a:t>
              </a:r>
              <a:r>
                <a:rPr lang="de-DE" dirty="0"/>
                <a:t> site2 = 108.4 + 38.8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559592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8192F17-E026-42E1-9E7B-D3FBCFC0471A}"/>
              </a:ext>
            </a:extLst>
          </p:cNvPr>
          <p:cNvGrpSpPr/>
          <p:nvPr/>
        </p:nvGrpSpPr>
        <p:grpSpPr>
          <a:xfrm>
            <a:off x="2781675" y="853439"/>
            <a:ext cx="4446439" cy="3443813"/>
            <a:chOff x="2781675" y="853439"/>
            <a:chExt cx="4446439" cy="3443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A2D054-8BFA-4E96-A7A1-E90C2DABB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9" b="28004"/>
            <a:stretch/>
          </p:blipFill>
          <p:spPr>
            <a:xfrm>
              <a:off x="2781675" y="853439"/>
              <a:ext cx="4446439" cy="13324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1BB0A9-6625-499B-BBAA-735CF72C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847" y="2185852"/>
              <a:ext cx="3755588" cy="2111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6658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98413FE8-AAA4-4725-97BB-E3B2BE7C3486}"/>
              </a:ext>
            </a:extLst>
          </p:cNvPr>
          <p:cNvGrpSpPr/>
          <p:nvPr/>
        </p:nvGrpSpPr>
        <p:grpSpPr>
          <a:xfrm>
            <a:off x="2651766" y="853439"/>
            <a:ext cx="4576348" cy="3443813"/>
            <a:chOff x="2651766" y="853439"/>
            <a:chExt cx="4576348" cy="3443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A2D054-8BFA-4E96-A7A1-E90C2DABB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9" b="28004"/>
            <a:stretch/>
          </p:blipFill>
          <p:spPr>
            <a:xfrm>
              <a:off x="2781675" y="853439"/>
              <a:ext cx="4446439" cy="13324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1BB0A9-6625-499B-BBAA-735CF72C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847" y="2185852"/>
              <a:ext cx="3755588" cy="2111400"/>
            </a:xfrm>
            <a:prstGeom prst="rect">
              <a:avLst/>
            </a:prstGeom>
          </p:spPr>
        </p:pic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99852FE2-8703-4070-AC02-915C7AA778C2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417505" y="1581477"/>
              <a:ext cx="1533573" cy="894368"/>
            </a:xfrm>
            <a:prstGeom prst="bentConnector3">
              <a:avLst>
                <a:gd name="adj1" fmla="val 100483"/>
              </a:avLst>
            </a:prstGeom>
            <a:ln w="19050">
              <a:solidFill>
                <a:srgbClr val="8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9F1EF945-FC74-4D07-842C-59DB75F4071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283507" y="1771439"/>
              <a:ext cx="2223939" cy="1487422"/>
            </a:xfrm>
            <a:prstGeom prst="bentConnector3">
              <a:avLst>
                <a:gd name="adj1" fmla="val 100436"/>
              </a:avLst>
            </a:prstGeom>
            <a:ln w="19050">
              <a:solidFill>
                <a:srgbClr val="76767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E68BA0A-38FD-4E4C-94F1-9EAF8ADF860D}"/>
                </a:ext>
              </a:extLst>
            </p:cNvPr>
            <p:cNvSpPr txBox="1"/>
            <p:nvPr/>
          </p:nvSpPr>
          <p:spPr>
            <a:xfrm>
              <a:off x="3400648" y="2825175"/>
              <a:ext cx="86154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00000"/>
                  </a:solidFill>
                </a:rPr>
                <a:t>(</a:t>
              </a:r>
              <a:r>
                <a:rPr lang="de-DE" sz="1050" dirty="0" err="1">
                  <a:solidFill>
                    <a:srgbClr val="800000"/>
                  </a:solidFill>
                </a:rPr>
                <a:t>Intercept</a:t>
              </a:r>
              <a:r>
                <a:rPr lang="de-DE" sz="1050" dirty="0">
                  <a:solidFill>
                    <a:srgbClr val="800000"/>
                  </a:solidFill>
                </a:rPr>
                <a:t>)</a:t>
              </a:r>
              <a:endParaRPr lang="en-GB" sz="1050" dirty="0">
                <a:solidFill>
                  <a:srgbClr val="80000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37858EE-18A9-4F42-847A-60612FE5669A}"/>
                </a:ext>
              </a:extLst>
            </p:cNvPr>
            <p:cNvSpPr txBox="1"/>
            <p:nvPr/>
          </p:nvSpPr>
          <p:spPr>
            <a:xfrm>
              <a:off x="3764735" y="3079091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767676"/>
                  </a:solidFill>
                </a:rPr>
                <a:t>(</a:t>
              </a:r>
              <a:r>
                <a:rPr lang="de-DE" sz="1050" dirty="0" err="1">
                  <a:solidFill>
                    <a:srgbClr val="767676"/>
                  </a:solidFill>
                </a:rPr>
                <a:t>Intercept</a:t>
              </a:r>
              <a:r>
                <a:rPr lang="de-DE" sz="1050" dirty="0">
                  <a:solidFill>
                    <a:srgbClr val="767676"/>
                  </a:solidFill>
                </a:rPr>
                <a:t>) +</a:t>
              </a:r>
              <a:br>
                <a:rPr lang="de-DE" sz="1050" dirty="0">
                  <a:solidFill>
                    <a:srgbClr val="767676"/>
                  </a:solidFill>
                </a:rPr>
              </a:br>
              <a:r>
                <a:rPr lang="de-DE" sz="1050" dirty="0" err="1">
                  <a:solidFill>
                    <a:srgbClr val="767676"/>
                  </a:solidFill>
                </a:rPr>
                <a:t>feedhorsebean</a:t>
              </a:r>
              <a:endParaRPr lang="en-GB" sz="1050" dirty="0">
                <a:solidFill>
                  <a:srgbClr val="767676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BFBDA8-EF66-4938-A5A8-F18E23CD0AB2}"/>
                </a:ext>
              </a:extLst>
            </p:cNvPr>
            <p:cNvSpPr txBox="1"/>
            <p:nvPr/>
          </p:nvSpPr>
          <p:spPr>
            <a:xfrm>
              <a:off x="4862641" y="3310516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A9045"/>
                  </a:solidFill>
                </a:rPr>
                <a:t>(</a:t>
              </a:r>
              <a:r>
                <a:rPr lang="de-DE" sz="1050" dirty="0" err="1">
                  <a:solidFill>
                    <a:srgbClr val="8A9045"/>
                  </a:solidFill>
                </a:rPr>
                <a:t>Intercept</a:t>
              </a:r>
              <a:r>
                <a:rPr lang="de-DE" sz="1050" dirty="0">
                  <a:solidFill>
                    <a:srgbClr val="8A9045"/>
                  </a:solidFill>
                </a:rPr>
                <a:t>) +</a:t>
              </a:r>
              <a:br>
                <a:rPr lang="de-DE" sz="1050" dirty="0">
                  <a:solidFill>
                    <a:srgbClr val="8A9045"/>
                  </a:solidFill>
                </a:rPr>
              </a:br>
              <a:r>
                <a:rPr lang="de-DE" sz="1050" dirty="0" err="1">
                  <a:solidFill>
                    <a:srgbClr val="8A9045"/>
                  </a:solidFill>
                </a:rPr>
                <a:t>feedmeatmeal</a:t>
              </a:r>
              <a:endParaRPr lang="en-GB" sz="1050" dirty="0">
                <a:solidFill>
                  <a:srgbClr val="8A9045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10464FE-AEBF-4492-964E-BEDED1ECCA3C}"/>
                </a:ext>
              </a:extLst>
            </p:cNvPr>
            <p:cNvSpPr txBox="1"/>
            <p:nvPr/>
          </p:nvSpPr>
          <p:spPr>
            <a:xfrm>
              <a:off x="4371989" y="2480006"/>
              <a:ext cx="87558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FFA319"/>
                  </a:solidFill>
                </a:rPr>
                <a:t>(</a:t>
              </a:r>
              <a:r>
                <a:rPr lang="de-DE" sz="1050" dirty="0" err="1">
                  <a:solidFill>
                    <a:srgbClr val="FFA319"/>
                  </a:solidFill>
                </a:rPr>
                <a:t>Intercept</a:t>
              </a:r>
              <a:r>
                <a:rPr lang="de-DE" sz="1050" dirty="0">
                  <a:solidFill>
                    <a:srgbClr val="FFA319"/>
                  </a:solidFill>
                </a:rPr>
                <a:t>) +</a:t>
              </a:r>
              <a:br>
                <a:rPr lang="de-DE" sz="1050" dirty="0">
                  <a:solidFill>
                    <a:srgbClr val="FFA319"/>
                  </a:solidFill>
                </a:rPr>
              </a:br>
              <a:r>
                <a:rPr lang="de-DE" sz="1050" dirty="0" err="1">
                  <a:solidFill>
                    <a:srgbClr val="FFA319"/>
                  </a:solidFill>
                </a:rPr>
                <a:t>feedlinseed</a:t>
              </a:r>
              <a:endParaRPr lang="en-GB" sz="1050" dirty="0">
                <a:solidFill>
                  <a:srgbClr val="FFA319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1D8EE69-0E6C-4A97-AC19-3C9D1E59F658}"/>
                </a:ext>
              </a:extLst>
            </p:cNvPr>
            <p:cNvSpPr txBox="1"/>
            <p:nvPr/>
          </p:nvSpPr>
          <p:spPr>
            <a:xfrm>
              <a:off x="5381823" y="2399819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155F83"/>
                  </a:solidFill>
                </a:rPr>
                <a:t>(</a:t>
              </a:r>
              <a:r>
                <a:rPr lang="de-DE" sz="1050" dirty="0" err="1">
                  <a:solidFill>
                    <a:srgbClr val="155F83"/>
                  </a:solidFill>
                </a:rPr>
                <a:t>Intercept</a:t>
              </a:r>
              <a:r>
                <a:rPr lang="de-DE" sz="1050" dirty="0">
                  <a:solidFill>
                    <a:srgbClr val="155F83"/>
                  </a:solidFill>
                </a:rPr>
                <a:t>) +</a:t>
              </a:r>
              <a:br>
                <a:rPr lang="de-DE" sz="1050" dirty="0">
                  <a:solidFill>
                    <a:srgbClr val="155F83"/>
                  </a:solidFill>
                </a:rPr>
              </a:br>
              <a:r>
                <a:rPr lang="de-DE" sz="1050" dirty="0" err="1">
                  <a:solidFill>
                    <a:srgbClr val="155F83"/>
                  </a:solidFill>
                </a:rPr>
                <a:t>feedsoybean</a:t>
              </a:r>
              <a:endParaRPr lang="en-GB" sz="1050" dirty="0">
                <a:solidFill>
                  <a:srgbClr val="155F83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092540D-2863-4E79-B4C1-0172B8330C7A}"/>
                </a:ext>
              </a:extLst>
            </p:cNvPr>
            <p:cNvSpPr txBox="1"/>
            <p:nvPr/>
          </p:nvSpPr>
          <p:spPr>
            <a:xfrm>
              <a:off x="5989173" y="2941092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C16622"/>
                  </a:solidFill>
                </a:rPr>
                <a:t>(</a:t>
              </a:r>
              <a:r>
                <a:rPr lang="de-DE" sz="1050" dirty="0" err="1">
                  <a:solidFill>
                    <a:srgbClr val="C16622"/>
                  </a:solidFill>
                </a:rPr>
                <a:t>Intercept</a:t>
              </a:r>
              <a:r>
                <a:rPr lang="de-DE" sz="1050" dirty="0">
                  <a:solidFill>
                    <a:srgbClr val="C16622"/>
                  </a:solidFill>
                </a:rPr>
                <a:t>) +</a:t>
              </a:r>
              <a:br>
                <a:rPr lang="de-DE" sz="1050" dirty="0">
                  <a:solidFill>
                    <a:srgbClr val="C16622"/>
                  </a:solidFill>
                </a:rPr>
              </a:br>
              <a:r>
                <a:rPr lang="de-DE" sz="1050" dirty="0" err="1">
                  <a:solidFill>
                    <a:srgbClr val="C16622"/>
                  </a:solidFill>
                </a:rPr>
                <a:t>feedsunflower</a:t>
              </a:r>
              <a:endParaRPr lang="en-GB" sz="1050" dirty="0">
                <a:solidFill>
                  <a:srgbClr val="C1662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4221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F8F13FD2-496E-47ED-A852-A418FB0A22CD}"/>
              </a:ext>
            </a:extLst>
          </p:cNvPr>
          <p:cNvGrpSpPr/>
          <p:nvPr/>
        </p:nvGrpSpPr>
        <p:grpSpPr>
          <a:xfrm>
            <a:off x="2327357" y="1202197"/>
            <a:ext cx="6568681" cy="3405310"/>
            <a:chOff x="2327357" y="1202197"/>
            <a:chExt cx="6568681" cy="34053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8256B8-36F5-4F46-ADCD-2E07F557E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275" y="1658311"/>
              <a:ext cx="4801016" cy="2949196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561BCD40-6CE7-4DA6-B12A-437651740C60}"/>
                </a:ext>
              </a:extLst>
            </p:cNvPr>
            <p:cNvCxnSpPr>
              <a:cxnSpLocks/>
            </p:cNvCxnSpPr>
            <p:nvPr/>
          </p:nvCxnSpPr>
          <p:spPr>
            <a:xfrm>
              <a:off x="7811590" y="1658311"/>
              <a:ext cx="0" cy="44045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60E5C36-6C26-4D2E-98EB-39BF19826D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14707" y="2315742"/>
              <a:ext cx="0" cy="385906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6648D5B-10AA-44ED-9A4F-A07E77BA6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214" y="2542902"/>
              <a:ext cx="269965" cy="10593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49FE226-E55B-483C-86A0-D49AA4CEC3FF}"/>
                </a:ext>
              </a:extLst>
            </p:cNvPr>
            <p:cNvSpPr/>
            <p:nvPr/>
          </p:nvSpPr>
          <p:spPr>
            <a:xfrm>
              <a:off x="3370214" y="2090086"/>
              <a:ext cx="3788231" cy="23507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E3CBCF-ED9E-4B8F-AFC5-152DF41B3A3F}"/>
                </a:ext>
              </a:extLst>
            </p:cNvPr>
            <p:cNvSpPr txBox="1"/>
            <p:nvPr/>
          </p:nvSpPr>
          <p:spPr>
            <a:xfrm>
              <a:off x="2327357" y="2026091"/>
              <a:ext cx="10798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Project </a:t>
              </a:r>
              <a:r>
                <a:rPr lang="de-DE" sz="1400" dirty="0" err="1"/>
                <a:t>path</a:t>
              </a:r>
              <a:endParaRPr lang="en-GB" sz="14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50E42A-2D69-4523-A5F1-567B8D393920}"/>
                </a:ext>
              </a:extLst>
            </p:cNvPr>
            <p:cNvSpPr txBox="1"/>
            <p:nvPr/>
          </p:nvSpPr>
          <p:spPr>
            <a:xfrm>
              <a:off x="2412502" y="2440038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one</a:t>
              </a:r>
              <a:r>
                <a:rPr lang="de-DE" sz="1400" dirty="0"/>
                <a:t> </a:t>
              </a:r>
              <a:r>
                <a:rPr lang="de-DE" sz="1400" dirty="0" err="1"/>
                <a:t>level</a:t>
              </a:r>
              <a:r>
                <a:rPr lang="de-DE" sz="1400" dirty="0"/>
                <a:t> </a:t>
              </a:r>
              <a:r>
                <a:rPr lang="de-DE" sz="1400" dirty="0" err="1"/>
                <a:t>up</a:t>
              </a:r>
              <a:endParaRPr lang="en-GB" sz="14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A2A3A4-CA1D-4D6D-B14E-8608193C7EE4}"/>
                </a:ext>
              </a:extLst>
            </p:cNvPr>
            <p:cNvSpPr txBox="1"/>
            <p:nvPr/>
          </p:nvSpPr>
          <p:spPr>
            <a:xfrm>
              <a:off x="7271658" y="1202197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to</a:t>
              </a:r>
              <a:r>
                <a:rPr lang="de-DE" sz="1400" dirty="0"/>
                <a:t> </a:t>
              </a:r>
              <a:r>
                <a:rPr lang="de-DE" sz="1400" dirty="0" err="1"/>
                <a:t>project</a:t>
              </a:r>
              <a:r>
                <a:rPr lang="de-DE" sz="1400" dirty="0"/>
                <a:t> root</a:t>
              </a:r>
              <a:endParaRPr lang="en-GB" sz="1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3DB3CB-41CA-4AB2-BD1A-D487DE2533D8}"/>
                </a:ext>
              </a:extLst>
            </p:cNvPr>
            <p:cNvSpPr txBox="1"/>
            <p:nvPr/>
          </p:nvSpPr>
          <p:spPr>
            <a:xfrm>
              <a:off x="7816174" y="2689090"/>
              <a:ext cx="107986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Open </a:t>
              </a:r>
              <a:r>
                <a:rPr lang="de-DE" sz="1400" dirty="0" err="1"/>
                <a:t>project</a:t>
              </a:r>
              <a:r>
                <a:rPr lang="de-DE" sz="1400" dirty="0"/>
                <a:t> in </a:t>
              </a:r>
              <a:r>
                <a:rPr lang="de-DE" sz="1400" dirty="0" err="1"/>
                <a:t>file</a:t>
              </a:r>
              <a:r>
                <a:rPr lang="de-DE" sz="1400" dirty="0"/>
                <a:t> </a:t>
              </a:r>
              <a:r>
                <a:rPr lang="de-DE" sz="1400" dirty="0" err="1"/>
                <a:t>explorer</a:t>
              </a:r>
              <a:endParaRPr lang="en-GB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716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1381693-2075-42BA-AC6D-C1CC26CF6BF7}"/>
              </a:ext>
            </a:extLst>
          </p:cNvPr>
          <p:cNvGrpSpPr/>
          <p:nvPr/>
        </p:nvGrpSpPr>
        <p:grpSpPr>
          <a:xfrm>
            <a:off x="2462094" y="2305049"/>
            <a:ext cx="6495294" cy="1249914"/>
            <a:chOff x="2462094" y="2305049"/>
            <a:chExt cx="6495294" cy="124991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667142"/>
              <a:chOff x="2862941" y="2761856"/>
              <a:chExt cx="5926497" cy="667142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dirty="0">
                    <a:solidFill>
                      <a:schemeClr val="tx1"/>
                    </a:solidFill>
                  </a:rPr>
                  <a:t>Add values and divide by the length of the vector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c(1, 5, 6)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716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mean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92373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49970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8A275D4-A022-4D94-AB9D-B02948CEDFBE}"/>
              </a:ext>
            </a:extLst>
          </p:cNvPr>
          <p:cNvGrpSpPr/>
          <p:nvPr/>
        </p:nvGrpSpPr>
        <p:grpSpPr>
          <a:xfrm>
            <a:off x="1159013" y="1679509"/>
            <a:ext cx="8904040" cy="1922106"/>
            <a:chOff x="1159013" y="1679509"/>
            <a:chExt cx="8904040" cy="192210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BF37C33-BA1C-43D8-B622-BCB6A298B473}"/>
                </a:ext>
              </a:extLst>
            </p:cNvPr>
            <p:cNvGrpSpPr/>
            <p:nvPr/>
          </p:nvGrpSpPr>
          <p:grpSpPr>
            <a:xfrm>
              <a:off x="2468464" y="1679509"/>
              <a:ext cx="7594589" cy="1922106"/>
              <a:chOff x="1577398" y="1623527"/>
              <a:chExt cx="7594589" cy="192210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E8BA64F3-E39E-489A-A760-002018E6EF77}"/>
                  </a:ext>
                </a:extLst>
              </p:cNvPr>
              <p:cNvGrpSpPr/>
              <p:nvPr/>
            </p:nvGrpSpPr>
            <p:grpSpPr>
              <a:xfrm>
                <a:off x="1698171" y="237930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7E726F6E-05D0-4023-8039-0C49056FAF88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897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B2C89E5-D368-4676-9CC8-9D6CBCD991A1}"/>
                    </a:ext>
                  </a:extLst>
                </p:cNvPr>
                <p:cNvSpPr txBox="1"/>
                <p:nvPr/>
              </p:nvSpPr>
              <p:spPr>
                <a:xfrm>
                  <a:off x="1839606" y="2427905"/>
                  <a:ext cx="75693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Import</a:t>
                  </a:r>
                  <a:endParaRPr lang="en-GB" sz="1600" dirty="0"/>
                </a:p>
              </p:txBody>
            </p: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787B5E3-11EB-4AC7-9FD1-06FF30C948E5}"/>
                  </a:ext>
                </a:extLst>
              </p:cNvPr>
              <p:cNvGrpSpPr/>
              <p:nvPr/>
            </p:nvGrpSpPr>
            <p:grpSpPr>
              <a:xfrm>
                <a:off x="3192548" y="2379305"/>
                <a:ext cx="1110343" cy="466531"/>
                <a:chOff x="1698171" y="2379306"/>
                <a:chExt cx="1110343" cy="466531"/>
              </a:xfrm>
            </p:grpSpPr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8439089-5BA5-4039-A5D4-1BB0EF7FB2DE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9BC2C8CE-52BD-4E83-BE63-7A018D2C3560}"/>
                    </a:ext>
                  </a:extLst>
                </p:cNvPr>
                <p:cNvSpPr txBox="1"/>
                <p:nvPr/>
              </p:nvSpPr>
              <p:spPr>
                <a:xfrm>
                  <a:off x="1965442" y="2427906"/>
                  <a:ext cx="53091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Tidy</a:t>
                  </a:r>
                  <a:endParaRPr lang="en-GB" sz="1600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010E102-E641-4C8E-8118-6BD233F1E64C}"/>
                  </a:ext>
                </a:extLst>
              </p:cNvPr>
              <p:cNvGrpSpPr/>
              <p:nvPr/>
            </p:nvGrpSpPr>
            <p:grpSpPr>
              <a:xfrm>
                <a:off x="6122161" y="284583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9" name="Rectangle: Rounded Corners 8">
                  <a:extLst>
                    <a:ext uri="{FF2B5EF4-FFF2-40B4-BE49-F238E27FC236}">
                      <a16:creationId xmlns:a16="http://schemas.microsoft.com/office/drawing/2014/main" id="{2E214EC3-B465-4E97-965F-810A1C7EE5AC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BC7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47AA94A4-949E-43F4-9052-A8B4E68FF6E9}"/>
                    </a:ext>
                  </a:extLst>
                </p:cNvPr>
                <p:cNvSpPr txBox="1"/>
                <p:nvPr/>
              </p:nvSpPr>
              <p:spPr>
                <a:xfrm>
                  <a:off x="1856438" y="2435289"/>
                  <a:ext cx="72487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Model</a:t>
                  </a:r>
                  <a:endParaRPr lang="en-GB" sz="1600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6BF0312-7D1C-45E9-BC9E-2367E44B8055}"/>
                  </a:ext>
                </a:extLst>
              </p:cNvPr>
              <p:cNvGrpSpPr/>
              <p:nvPr/>
            </p:nvGrpSpPr>
            <p:grpSpPr>
              <a:xfrm>
                <a:off x="6087695" y="1835020"/>
                <a:ext cx="1110343" cy="466531"/>
                <a:chOff x="1698171" y="2379306"/>
                <a:chExt cx="1110343" cy="466531"/>
              </a:xfrm>
            </p:grpSpPr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D16CAAED-5700-46EE-B498-B5082D120109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470E376-3E99-4170-97B7-B9C4D2BE31E5}"/>
                    </a:ext>
                  </a:extLst>
                </p:cNvPr>
                <p:cNvSpPr txBox="1"/>
                <p:nvPr/>
              </p:nvSpPr>
              <p:spPr>
                <a:xfrm>
                  <a:off x="1754038" y="2427905"/>
                  <a:ext cx="90621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Visualize</a:t>
                  </a:r>
                  <a:endParaRPr lang="en-GB" sz="1600" dirty="0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00E58EEF-580D-4A62-9445-3B455D64C9D1}"/>
                  </a:ext>
                </a:extLst>
              </p:cNvPr>
              <p:cNvGrpSpPr/>
              <p:nvPr/>
            </p:nvGrpSpPr>
            <p:grpSpPr>
              <a:xfrm>
                <a:off x="4664780" y="2379305"/>
                <a:ext cx="1120199" cy="466531"/>
                <a:chOff x="1688315" y="2379306"/>
                <a:chExt cx="1120199" cy="466531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12730320-B307-454B-B5ED-F0C5DD0E3C65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BDAC7B07-A9CE-432B-9929-D01764D43797}"/>
                    </a:ext>
                  </a:extLst>
                </p:cNvPr>
                <p:cNvSpPr txBox="1"/>
                <p:nvPr/>
              </p:nvSpPr>
              <p:spPr>
                <a:xfrm>
                  <a:off x="1688315" y="2427905"/>
                  <a:ext cx="102553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Transform</a:t>
                  </a:r>
                  <a:endParaRPr lang="en-GB" sz="1600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87E54EA-FA55-4B5B-A98E-85ED23323915}"/>
                  </a:ext>
                </a:extLst>
              </p:cNvPr>
              <p:cNvGrpSpPr/>
              <p:nvPr/>
            </p:nvGrpSpPr>
            <p:grpSpPr>
              <a:xfrm>
                <a:off x="7805134" y="2301551"/>
                <a:ext cx="1366853" cy="466531"/>
                <a:chOff x="1663958" y="2379306"/>
                <a:chExt cx="1240596" cy="466531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518E7B68-57E8-4A7C-90A1-DFE9465A5831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5F61BF4-4145-4E52-B635-C4A57CA45DB6}"/>
                    </a:ext>
                  </a:extLst>
                </p:cNvPr>
                <p:cNvSpPr txBox="1"/>
                <p:nvPr/>
              </p:nvSpPr>
              <p:spPr>
                <a:xfrm>
                  <a:off x="1663958" y="2427905"/>
                  <a:ext cx="124059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Communicate</a:t>
                  </a:r>
                  <a:endParaRPr lang="en-GB" sz="1600" dirty="0"/>
                </a:p>
              </p:txBody>
            </p:sp>
          </p:grp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C8AE91F-04CC-4B33-88A5-0607804572D8}"/>
                  </a:ext>
                </a:extLst>
              </p:cNvPr>
              <p:cNvSpPr/>
              <p:nvPr/>
            </p:nvSpPr>
            <p:spPr>
              <a:xfrm>
                <a:off x="1577398" y="1623527"/>
                <a:ext cx="5882187" cy="192210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2CB2E9B-860F-415A-AED1-6DCAC585AA41}"/>
                  </a:ext>
                </a:extLst>
              </p:cNvPr>
              <p:cNvSpPr txBox="1"/>
              <p:nvPr/>
            </p:nvSpPr>
            <p:spPr>
              <a:xfrm>
                <a:off x="1732622" y="3237856"/>
                <a:ext cx="186153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400" dirty="0"/>
                  <a:t>Data </a:t>
                </a:r>
                <a:r>
                  <a:rPr lang="de-DE" sz="1400" dirty="0" err="1"/>
                  <a:t>analysis</a:t>
                </a:r>
                <a:r>
                  <a:rPr lang="de-DE" sz="1400" dirty="0"/>
                  <a:t> </a:t>
                </a:r>
                <a:r>
                  <a:rPr lang="de-DE" sz="1400" dirty="0" err="1"/>
                  <a:t>workflow</a:t>
                </a:r>
                <a:endParaRPr lang="en-GB" sz="1400" dirty="0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742FA070-E291-4396-A56C-41E932FC02F6}"/>
                  </a:ext>
                </a:extLst>
              </p:cNvPr>
              <p:cNvCxnSpPr>
                <a:cxnSpLocks/>
                <a:stCxn id="2" idx="3"/>
                <a:endCxn id="6" idx="1"/>
              </p:cNvCxnSpPr>
              <p:nvPr/>
            </p:nvCxnSpPr>
            <p:spPr>
              <a:xfrm flipV="1">
                <a:off x="2808514" y="2612571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A2313758-7E2F-45D8-ABD8-4BFE777634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05152" y="2612570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7DB9DEC3-D99F-4715-B7EB-E249A79AD6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59584" y="2570515"/>
                <a:ext cx="384034" cy="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Curved 27">
                <a:extLst>
                  <a:ext uri="{FF2B5EF4-FFF2-40B4-BE49-F238E27FC236}">
                    <a16:creationId xmlns:a16="http://schemas.microsoft.com/office/drawing/2014/main" id="{F593FE42-71DF-49BF-B7C8-01F36F67AD2D}"/>
                  </a:ext>
                </a:extLst>
              </p:cNvPr>
              <p:cNvCxnSpPr>
                <a:cxnSpLocks/>
                <a:stCxn id="15" idx="0"/>
                <a:endCxn id="12" idx="1"/>
              </p:cNvCxnSpPr>
              <p:nvPr/>
            </p:nvCxnSpPr>
            <p:spPr>
              <a:xfrm rot="5400000" flipH="1" flipV="1">
                <a:off x="5503242" y="1794853"/>
                <a:ext cx="311019" cy="857887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or: Curved 33">
                <a:extLst>
                  <a:ext uri="{FF2B5EF4-FFF2-40B4-BE49-F238E27FC236}">
                    <a16:creationId xmlns:a16="http://schemas.microsoft.com/office/drawing/2014/main" id="{517AD063-B2FF-442F-9120-0FCBA0E293CA}"/>
                  </a:ext>
                </a:extLst>
              </p:cNvPr>
              <p:cNvCxnSpPr>
                <a:cxnSpLocks/>
                <a:stCxn id="12" idx="2"/>
                <a:endCxn id="9" idx="0"/>
              </p:cNvCxnSpPr>
              <p:nvPr/>
            </p:nvCxnSpPr>
            <p:spPr>
              <a:xfrm rot="16200000" flipH="1">
                <a:off x="6387958" y="2556460"/>
                <a:ext cx="544285" cy="34466"/>
              </a:xfrm>
              <a:prstGeom prst="curvedConnector3">
                <a:avLst>
                  <a:gd name="adj1" fmla="val 96286"/>
                </a:avLst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or: Curved 37">
                <a:extLst>
                  <a:ext uri="{FF2B5EF4-FFF2-40B4-BE49-F238E27FC236}">
                    <a16:creationId xmlns:a16="http://schemas.microsoft.com/office/drawing/2014/main" id="{9340EC27-2A4D-4782-B4D5-441BD6F1215F}"/>
                  </a:ext>
                </a:extLst>
              </p:cNvPr>
              <p:cNvCxnSpPr>
                <a:cxnSpLocks/>
                <a:stCxn id="9" idx="1"/>
                <a:endCxn id="15" idx="2"/>
              </p:cNvCxnSpPr>
              <p:nvPr/>
            </p:nvCxnSpPr>
            <p:spPr>
              <a:xfrm rot="10800000">
                <a:off x="5229809" y="2845836"/>
                <a:ext cx="892353" cy="233266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DCFA1218-F0EC-493F-BFC7-AE0B98017570}"/>
                </a:ext>
              </a:extLst>
            </p:cNvPr>
            <p:cNvSpPr/>
            <p:nvPr/>
          </p:nvSpPr>
          <p:spPr>
            <a:xfrm>
              <a:off x="1159013" y="2407297"/>
              <a:ext cx="1110343" cy="466531"/>
            </a:xfrm>
            <a:prstGeom prst="roundRect">
              <a:avLst/>
            </a:prstGeom>
            <a:noFill/>
            <a:ln w="28575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694BBCF-F43C-4D12-AA56-458AF0B1B56C}"/>
                </a:ext>
              </a:extLst>
            </p:cNvPr>
            <p:cNvSpPr txBox="1"/>
            <p:nvPr/>
          </p:nvSpPr>
          <p:spPr>
            <a:xfrm>
              <a:off x="1304351" y="2455896"/>
              <a:ext cx="84189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R </a:t>
              </a:r>
              <a:r>
                <a:rPr lang="de-DE" sz="1600" dirty="0" err="1"/>
                <a:t>basics</a:t>
              </a:r>
              <a:endParaRPr lang="en-GB" sz="1600" dirty="0"/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9387B40-7289-414C-8E4D-843760BD8856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2267021" y="2640562"/>
              <a:ext cx="201443" cy="2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0772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271BD5E-0461-4ADF-A045-12E2FC2F2B12}"/>
              </a:ext>
            </a:extLst>
          </p:cNvPr>
          <p:cNvGrpSpPr/>
          <p:nvPr/>
        </p:nvGrpSpPr>
        <p:grpSpPr>
          <a:xfrm>
            <a:off x="1159013" y="1348554"/>
            <a:ext cx="8904040" cy="2253061"/>
            <a:chOff x="1159013" y="1348554"/>
            <a:chExt cx="8904040" cy="225306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F8A275D4-A022-4D94-AB9D-B02948CEDFBE}"/>
                </a:ext>
              </a:extLst>
            </p:cNvPr>
            <p:cNvGrpSpPr/>
            <p:nvPr/>
          </p:nvGrpSpPr>
          <p:grpSpPr>
            <a:xfrm>
              <a:off x="1159013" y="1679509"/>
              <a:ext cx="8904040" cy="1922106"/>
              <a:chOff x="1159013" y="1679509"/>
              <a:chExt cx="8904040" cy="1922106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CBF37C33-BA1C-43D8-B622-BCB6A298B473}"/>
                  </a:ext>
                </a:extLst>
              </p:cNvPr>
              <p:cNvGrpSpPr/>
              <p:nvPr/>
            </p:nvGrpSpPr>
            <p:grpSpPr>
              <a:xfrm>
                <a:off x="2468464" y="1679509"/>
                <a:ext cx="7594589" cy="1922106"/>
                <a:chOff x="1577398" y="1623527"/>
                <a:chExt cx="7594589" cy="1922106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E8BA64F3-E39E-489A-A760-002018E6EF77}"/>
                    </a:ext>
                  </a:extLst>
                </p:cNvPr>
                <p:cNvGrpSpPr/>
                <p:nvPr/>
              </p:nvGrpSpPr>
              <p:grpSpPr>
                <a:xfrm>
                  <a:off x="1698171" y="237930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2" name="Rectangle: Rounded Corners 1">
                    <a:extLst>
                      <a:ext uri="{FF2B5EF4-FFF2-40B4-BE49-F238E27FC236}">
                        <a16:creationId xmlns:a16="http://schemas.microsoft.com/office/drawing/2014/main" id="{7E726F6E-05D0-4023-8039-0C49056FAF88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D7897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3" name="TextBox 2">
                    <a:extLst>
                      <a:ext uri="{FF2B5EF4-FFF2-40B4-BE49-F238E27FC236}">
                        <a16:creationId xmlns:a16="http://schemas.microsoft.com/office/drawing/2014/main" id="{9B2C89E5-D368-4676-9CC8-9D6CBCD991A1}"/>
                      </a:ext>
                    </a:extLst>
                  </p:cNvPr>
                  <p:cNvSpPr txBox="1"/>
                  <p:nvPr/>
                </p:nvSpPr>
                <p:spPr>
                  <a:xfrm>
                    <a:off x="1839606" y="2427905"/>
                    <a:ext cx="75693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Import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B787B5E3-11EB-4AC7-9FD1-06FF30C948E5}"/>
                    </a:ext>
                  </a:extLst>
                </p:cNvPr>
                <p:cNvGrpSpPr/>
                <p:nvPr/>
              </p:nvGrpSpPr>
              <p:grpSpPr>
                <a:xfrm>
                  <a:off x="3192548" y="2379305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6" name="Rectangle: Rounded Corners 5">
                    <a:extLst>
                      <a:ext uri="{FF2B5EF4-FFF2-40B4-BE49-F238E27FC236}">
                        <a16:creationId xmlns:a16="http://schemas.microsoft.com/office/drawing/2014/main" id="{E8439089-5BA5-4039-A5D4-1BB0EF7FB2DE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9BC2C8CE-52BD-4E83-BE63-7A018D2C3560}"/>
                      </a:ext>
                    </a:extLst>
                  </p:cNvPr>
                  <p:cNvSpPr txBox="1"/>
                  <p:nvPr/>
                </p:nvSpPr>
                <p:spPr>
                  <a:xfrm>
                    <a:off x="1965442" y="2427906"/>
                    <a:ext cx="53091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Tidy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2010E102-E641-4C8E-8118-6BD233F1E64C}"/>
                    </a:ext>
                  </a:extLst>
                </p:cNvPr>
                <p:cNvGrpSpPr/>
                <p:nvPr/>
              </p:nvGrpSpPr>
              <p:grpSpPr>
                <a:xfrm>
                  <a:off x="6122161" y="284583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9" name="Rectangle: Rounded Corners 8">
                    <a:extLst>
                      <a:ext uri="{FF2B5EF4-FFF2-40B4-BE49-F238E27FC236}">
                        <a16:creationId xmlns:a16="http://schemas.microsoft.com/office/drawing/2014/main" id="{2E214EC3-B465-4E97-965F-810A1C7EE5AC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D7BC7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47AA94A4-949E-43F4-9052-A8B4E68FF6E9}"/>
                      </a:ext>
                    </a:extLst>
                  </p:cNvPr>
                  <p:cNvSpPr txBox="1"/>
                  <p:nvPr/>
                </p:nvSpPr>
                <p:spPr>
                  <a:xfrm>
                    <a:off x="1856438" y="2435289"/>
                    <a:ext cx="72487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Model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A6BF0312-7D1C-45E9-BC9E-2367E44B8055}"/>
                    </a:ext>
                  </a:extLst>
                </p:cNvPr>
                <p:cNvGrpSpPr/>
                <p:nvPr/>
              </p:nvGrpSpPr>
              <p:grpSpPr>
                <a:xfrm>
                  <a:off x="6087695" y="1835020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2" name="Rectangle: Rounded Corners 11">
                    <a:extLst>
                      <a:ext uri="{FF2B5EF4-FFF2-40B4-BE49-F238E27FC236}">
                        <a16:creationId xmlns:a16="http://schemas.microsoft.com/office/drawing/2014/main" id="{D16CAAED-5700-46EE-B498-B5082D120109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dirty="0"/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A470E376-3E99-4170-97B7-B9C4D2BE31E5}"/>
                      </a:ext>
                    </a:extLst>
                  </p:cNvPr>
                  <p:cNvSpPr txBox="1"/>
                  <p:nvPr/>
                </p:nvSpPr>
                <p:spPr>
                  <a:xfrm>
                    <a:off x="1754038" y="2427905"/>
                    <a:ext cx="90621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Visualize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00E58EEF-580D-4A62-9445-3B455D64C9D1}"/>
                    </a:ext>
                  </a:extLst>
                </p:cNvPr>
                <p:cNvGrpSpPr/>
                <p:nvPr/>
              </p:nvGrpSpPr>
              <p:grpSpPr>
                <a:xfrm>
                  <a:off x="4674636" y="2379305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5" name="Rectangle: Rounded Corners 14">
                    <a:extLst>
                      <a:ext uri="{FF2B5EF4-FFF2-40B4-BE49-F238E27FC236}">
                        <a16:creationId xmlns:a16="http://schemas.microsoft.com/office/drawing/2014/main" id="{12730320-B307-454B-B5ED-F0C5DD0E3C65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BDAC7B07-A9CE-432B-9929-D01764D43797}"/>
                      </a:ext>
                    </a:extLst>
                  </p:cNvPr>
                  <p:cNvSpPr txBox="1"/>
                  <p:nvPr/>
                </p:nvSpPr>
                <p:spPr>
                  <a:xfrm>
                    <a:off x="1734970" y="2427905"/>
                    <a:ext cx="1025537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Transform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387E54EA-FA55-4B5B-A98E-85ED23323915}"/>
                    </a:ext>
                  </a:extLst>
                </p:cNvPr>
                <p:cNvGrpSpPr/>
                <p:nvPr/>
              </p:nvGrpSpPr>
              <p:grpSpPr>
                <a:xfrm>
                  <a:off x="7805134" y="2301551"/>
                  <a:ext cx="1366853" cy="466531"/>
                  <a:chOff x="1663958" y="2379306"/>
                  <a:chExt cx="1240596" cy="466531"/>
                </a:xfrm>
              </p:grpSpPr>
              <p:sp>
                <p:nvSpPr>
                  <p:cNvPr id="18" name="Rectangle: Rounded Corners 17">
                    <a:extLst>
                      <a:ext uri="{FF2B5EF4-FFF2-40B4-BE49-F238E27FC236}">
                        <a16:creationId xmlns:a16="http://schemas.microsoft.com/office/drawing/2014/main" id="{518E7B68-57E8-4A7C-90A1-DFE9465A5831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19050"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65F61BF4-4145-4E52-B635-C4A57CA45DB6}"/>
                      </a:ext>
                    </a:extLst>
                  </p:cNvPr>
                  <p:cNvSpPr txBox="1"/>
                  <p:nvPr/>
                </p:nvSpPr>
                <p:spPr>
                  <a:xfrm>
                    <a:off x="1663958" y="2427905"/>
                    <a:ext cx="124059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Communicate</a:t>
                    </a:r>
                    <a:endParaRPr lang="en-GB" sz="1600" dirty="0"/>
                  </a:p>
                </p:txBody>
              </p:sp>
            </p:grp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7C8AE91F-04CC-4B33-88A5-0607804572D8}"/>
                    </a:ext>
                  </a:extLst>
                </p:cNvPr>
                <p:cNvSpPr/>
                <p:nvPr/>
              </p:nvSpPr>
              <p:spPr>
                <a:xfrm>
                  <a:off x="1577398" y="1623527"/>
                  <a:ext cx="5882187" cy="1922106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2CB2E9B-860F-415A-AED1-6DCAC585AA41}"/>
                    </a:ext>
                  </a:extLst>
                </p:cNvPr>
                <p:cNvSpPr txBox="1"/>
                <p:nvPr/>
              </p:nvSpPr>
              <p:spPr>
                <a:xfrm>
                  <a:off x="1732622" y="3237856"/>
                  <a:ext cx="186153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400" dirty="0"/>
                    <a:t>Data </a:t>
                  </a:r>
                  <a:r>
                    <a:rPr lang="de-DE" sz="1400" dirty="0" err="1"/>
                    <a:t>analysis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workflow</a:t>
                  </a:r>
                  <a:endParaRPr lang="en-GB" sz="1400" dirty="0"/>
                </a:p>
              </p:txBody>
            </p: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742FA070-E291-4396-A56C-41E932FC02F6}"/>
                    </a:ext>
                  </a:extLst>
                </p:cNvPr>
                <p:cNvCxnSpPr>
                  <a:cxnSpLocks/>
                  <a:stCxn id="2" idx="3"/>
                  <a:endCxn id="6" idx="1"/>
                </p:cNvCxnSpPr>
                <p:nvPr/>
              </p:nvCxnSpPr>
              <p:spPr>
                <a:xfrm flipV="1">
                  <a:off x="2808514" y="2612571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A2313758-7E2F-45D8-ABD8-4BFE777634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305152" y="2612570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Arrow Connector 25">
                  <a:extLst>
                    <a:ext uri="{FF2B5EF4-FFF2-40B4-BE49-F238E27FC236}">
                      <a16:creationId xmlns:a16="http://schemas.microsoft.com/office/drawing/2014/main" id="{7DB9DEC3-D99F-4715-B7EB-E249A79AD6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59584" y="2570515"/>
                  <a:ext cx="384034" cy="1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Connector: Curved 27">
                  <a:extLst>
                    <a:ext uri="{FF2B5EF4-FFF2-40B4-BE49-F238E27FC236}">
                      <a16:creationId xmlns:a16="http://schemas.microsoft.com/office/drawing/2014/main" id="{F593FE42-71DF-49BF-B7C8-01F36F67AD2D}"/>
                    </a:ext>
                  </a:extLst>
                </p:cNvPr>
                <p:cNvCxnSpPr>
                  <a:cxnSpLocks/>
                  <a:stCxn id="15" idx="0"/>
                  <a:endCxn id="12" idx="1"/>
                </p:cNvCxnSpPr>
                <p:nvPr/>
              </p:nvCxnSpPr>
              <p:spPr>
                <a:xfrm rot="5400000" flipH="1" flipV="1">
                  <a:off x="5503242" y="1794853"/>
                  <a:ext cx="311019" cy="857887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Connector: Curved 33">
                  <a:extLst>
                    <a:ext uri="{FF2B5EF4-FFF2-40B4-BE49-F238E27FC236}">
                      <a16:creationId xmlns:a16="http://schemas.microsoft.com/office/drawing/2014/main" id="{517AD063-B2FF-442F-9120-0FCBA0E293CA}"/>
                    </a:ext>
                  </a:extLst>
                </p:cNvPr>
                <p:cNvCxnSpPr>
                  <a:cxnSpLocks/>
                  <a:stCxn id="12" idx="2"/>
                  <a:endCxn id="9" idx="0"/>
                </p:cNvCxnSpPr>
                <p:nvPr/>
              </p:nvCxnSpPr>
              <p:spPr>
                <a:xfrm rot="16200000" flipH="1">
                  <a:off x="6387958" y="2556460"/>
                  <a:ext cx="544285" cy="34466"/>
                </a:xfrm>
                <a:prstGeom prst="curvedConnector3">
                  <a:avLst>
                    <a:gd name="adj1" fmla="val 96286"/>
                  </a:avLst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nector: Curved 37">
                  <a:extLst>
                    <a:ext uri="{FF2B5EF4-FFF2-40B4-BE49-F238E27FC236}">
                      <a16:creationId xmlns:a16="http://schemas.microsoft.com/office/drawing/2014/main" id="{9340EC27-2A4D-4782-B4D5-441BD6F1215F}"/>
                    </a:ext>
                  </a:extLst>
                </p:cNvPr>
                <p:cNvCxnSpPr>
                  <a:cxnSpLocks/>
                  <a:stCxn id="9" idx="1"/>
                  <a:endCxn id="15" idx="2"/>
                </p:cNvCxnSpPr>
                <p:nvPr/>
              </p:nvCxnSpPr>
              <p:spPr>
                <a:xfrm rot="10800000">
                  <a:off x="5229809" y="2845836"/>
                  <a:ext cx="892353" cy="233266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DCFA1218-F0EC-493F-BFC7-AE0B98017570}"/>
                  </a:ext>
                </a:extLst>
              </p:cNvPr>
              <p:cNvSpPr/>
              <p:nvPr/>
            </p:nvSpPr>
            <p:spPr>
              <a:xfrm>
                <a:off x="1159013" y="2407297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694BBCF-F43C-4D12-AA56-458AF0B1B56C}"/>
                  </a:ext>
                </a:extLst>
              </p:cNvPr>
              <p:cNvSpPr txBox="1"/>
              <p:nvPr/>
            </p:nvSpPr>
            <p:spPr>
              <a:xfrm>
                <a:off x="1304351" y="2455896"/>
                <a:ext cx="841897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R </a:t>
                </a:r>
                <a:r>
                  <a:rPr lang="de-DE" sz="1600" dirty="0" err="1"/>
                  <a:t>basics</a:t>
                </a:r>
                <a:endParaRPr lang="en-GB" sz="1600" dirty="0"/>
              </a:p>
            </p:txBody>
          </p: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69387B40-7289-414C-8E4D-843760BD8856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2267021" y="2640562"/>
                <a:ext cx="201443" cy="2"/>
              </a:xfrm>
              <a:prstGeom prst="straightConnector1">
                <a:avLst/>
              </a:prstGeom>
              <a:ln w="38100">
                <a:solidFill>
                  <a:srgbClr val="D7897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25A2421-43B5-4327-8E19-98B603005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4299" y="1761902"/>
              <a:ext cx="712613" cy="822691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8B20D4A-51E5-498B-8B4E-9A778D0F3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3667" y="1352139"/>
              <a:ext cx="709760" cy="822691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F94E118-0E99-4F1A-B100-5836885D2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2232" y="1821562"/>
              <a:ext cx="709760" cy="822691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B48ABF5-782D-486B-A684-EF69484A2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0433" y="2670119"/>
              <a:ext cx="697989" cy="805883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AF252D1F-8C0A-448E-8C8B-4AAB79CD8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3966" y="1348554"/>
              <a:ext cx="709760" cy="8226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8348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FC71FC3C-794B-46DA-9FCB-CA9B29460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528" y="1679508"/>
            <a:ext cx="712613" cy="82269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A3EC6E-0653-4653-BB0E-8568FF986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24" y="1324310"/>
            <a:ext cx="709760" cy="82269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B5B7CF7-1580-4336-BD6E-00757EBD3C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09" y="2659750"/>
            <a:ext cx="709760" cy="82269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851DC80-6639-4817-9D9E-28F012DD35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10" y="800836"/>
            <a:ext cx="709760" cy="8226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774D0DBC-2840-4A43-97C1-A52DA733B4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818" y="2676558"/>
            <a:ext cx="697989" cy="80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55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66503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3D463E91-4C38-4957-9CC1-7668D130CCF2}"/>
              </a:ext>
            </a:extLst>
          </p:cNvPr>
          <p:cNvGrpSpPr/>
          <p:nvPr/>
        </p:nvGrpSpPr>
        <p:grpSpPr>
          <a:xfrm>
            <a:off x="1604091" y="1446465"/>
            <a:ext cx="2557600" cy="3946373"/>
            <a:chOff x="1604091" y="1446465"/>
            <a:chExt cx="2557600" cy="394637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B46A1FA-67CD-4092-8F86-2EEC331A24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69838" y="1937037"/>
              <a:ext cx="1270864" cy="978438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889807-94F4-4C79-ACEA-ED53F03869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2752" y="2151745"/>
              <a:ext cx="1301636" cy="983153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02801B2-1638-4A32-9686-9898148028D6}"/>
                </a:ext>
              </a:extLst>
            </p:cNvPr>
            <p:cNvCxnSpPr>
              <a:cxnSpLocks/>
            </p:cNvCxnSpPr>
            <p:nvPr/>
          </p:nvCxnSpPr>
          <p:spPr>
            <a:xfrm>
              <a:off x="1907176" y="3230880"/>
              <a:ext cx="21665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1E0DB97-7F9F-4DE8-B19D-65117145DA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07175" y="1641231"/>
              <a:ext cx="1" cy="15896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69E03BA-7A56-4F94-A69E-321DD63C9DA9}"/>
                </a:ext>
              </a:extLst>
            </p:cNvPr>
            <p:cNvSpPr txBox="1"/>
            <p:nvPr/>
          </p:nvSpPr>
          <p:spPr>
            <a:xfrm>
              <a:off x="3786554" y="3176954"/>
              <a:ext cx="3751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  <a:endParaRPr lang="en-GB" baseline="-250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0B2B8A-ABCA-4036-AA6C-3CA87365B8F9}"/>
                </a:ext>
              </a:extLst>
            </p:cNvPr>
            <p:cNvSpPr txBox="1"/>
            <p:nvPr/>
          </p:nvSpPr>
          <p:spPr>
            <a:xfrm>
              <a:off x="1617027" y="1456565"/>
              <a:ext cx="211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y</a:t>
              </a:r>
              <a:endParaRPr lang="en-GB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4E625C2-9E60-4521-8DBD-9652F517A857}"/>
                </a:ext>
              </a:extLst>
            </p:cNvPr>
            <p:cNvSpPr txBox="1"/>
            <p:nvPr/>
          </p:nvSpPr>
          <p:spPr>
            <a:xfrm>
              <a:off x="2069838" y="1446465"/>
              <a:ext cx="1538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No</a:t>
              </a:r>
              <a:r>
                <a:rPr lang="de-DE" dirty="0"/>
                <a:t> </a:t>
              </a:r>
              <a:r>
                <a:rPr lang="de-DE" dirty="0" err="1"/>
                <a:t>interaction</a:t>
              </a:r>
              <a:endParaRPr lang="en-GB" dirty="0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86D4CEF-6DD2-4E76-A004-889B0C28FB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6902" y="3682892"/>
              <a:ext cx="442458" cy="1079135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CFF0D76-8686-4318-B175-8078D8A36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50698" y="4101456"/>
              <a:ext cx="1342927" cy="268434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ED23A4F-42FB-4BD7-8745-FC748DC01A39}"/>
                </a:ext>
              </a:extLst>
            </p:cNvPr>
            <p:cNvCxnSpPr>
              <a:cxnSpLocks/>
            </p:cNvCxnSpPr>
            <p:nvPr/>
          </p:nvCxnSpPr>
          <p:spPr>
            <a:xfrm>
              <a:off x="1894240" y="5077432"/>
              <a:ext cx="21665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205EAEE-7255-4C0F-B116-51A2F37D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94239" y="3487783"/>
              <a:ext cx="1" cy="15896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DF08E48-DE32-481C-9E2D-A530097B2813}"/>
                </a:ext>
              </a:extLst>
            </p:cNvPr>
            <p:cNvSpPr txBox="1"/>
            <p:nvPr/>
          </p:nvSpPr>
          <p:spPr>
            <a:xfrm>
              <a:off x="3773618" y="5023506"/>
              <a:ext cx="3751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  <a:endParaRPr lang="en-GB" baseline="-250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D2FDE77-7454-4E44-B903-D02B26BCB3D8}"/>
                </a:ext>
              </a:extLst>
            </p:cNvPr>
            <p:cNvSpPr txBox="1"/>
            <p:nvPr/>
          </p:nvSpPr>
          <p:spPr>
            <a:xfrm>
              <a:off x="3323372" y="4257349"/>
              <a:ext cx="4337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2</a:t>
              </a:r>
              <a:endParaRPr lang="en-GB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06B5675-EF10-4100-8350-9E6BBCEF11A0}"/>
                </a:ext>
              </a:extLst>
            </p:cNvPr>
            <p:cNvSpPr txBox="1"/>
            <p:nvPr/>
          </p:nvSpPr>
          <p:spPr>
            <a:xfrm>
              <a:off x="1604091" y="3303117"/>
              <a:ext cx="211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y</a:t>
              </a:r>
              <a:endParaRPr lang="en-GB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F59D8D8-0A54-42CA-93D3-8E1D5895A50C}"/>
                </a:ext>
              </a:extLst>
            </p:cNvPr>
            <p:cNvCxnSpPr/>
            <p:nvPr/>
          </p:nvCxnSpPr>
          <p:spPr>
            <a:xfrm>
              <a:off x="3399572" y="4651823"/>
              <a:ext cx="211014" cy="0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C3B0A28-A249-423C-977C-B9D274427A74}"/>
                </a:ext>
              </a:extLst>
            </p:cNvPr>
            <p:cNvCxnSpPr/>
            <p:nvPr/>
          </p:nvCxnSpPr>
          <p:spPr>
            <a:xfrm>
              <a:off x="3399572" y="4801877"/>
              <a:ext cx="211014" cy="0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120D68-4296-48E4-B84E-129116E987E4}"/>
                </a:ext>
              </a:extLst>
            </p:cNvPr>
            <p:cNvSpPr/>
            <p:nvPr/>
          </p:nvSpPr>
          <p:spPr>
            <a:xfrm>
              <a:off x="3323372" y="4257349"/>
              <a:ext cx="679938" cy="7241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78A7BAC-EA3F-45A0-814E-ABCB0EBA6A1B}"/>
                </a:ext>
              </a:extLst>
            </p:cNvPr>
            <p:cNvSpPr txBox="1"/>
            <p:nvPr/>
          </p:nvSpPr>
          <p:spPr>
            <a:xfrm>
              <a:off x="3584212" y="4491023"/>
              <a:ext cx="2461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a</a:t>
              </a:r>
              <a:endParaRPr lang="en-GB" sz="140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687284C-6104-424F-BEE0-477DF43E67EE}"/>
                </a:ext>
              </a:extLst>
            </p:cNvPr>
            <p:cNvSpPr txBox="1"/>
            <p:nvPr/>
          </p:nvSpPr>
          <p:spPr>
            <a:xfrm>
              <a:off x="3584212" y="4642479"/>
              <a:ext cx="2461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b</a:t>
              </a:r>
              <a:endParaRPr lang="en-GB" sz="14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45BE574-E59F-44A5-819F-8CB3F654EF5D}"/>
                </a:ext>
              </a:extLst>
            </p:cNvPr>
            <p:cNvSpPr txBox="1"/>
            <p:nvPr/>
          </p:nvSpPr>
          <p:spPr>
            <a:xfrm>
              <a:off x="2056902" y="3293017"/>
              <a:ext cx="1538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Interaction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6065612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FB9B5B0-1B36-4460-A424-41C1CF6FCE52}"/>
              </a:ext>
            </a:extLst>
          </p:cNvPr>
          <p:cNvGrpSpPr/>
          <p:nvPr/>
        </p:nvGrpSpPr>
        <p:grpSpPr>
          <a:xfrm>
            <a:off x="6171845" y="3058059"/>
            <a:ext cx="2857495" cy="3214470"/>
            <a:chOff x="6171845" y="3058059"/>
            <a:chExt cx="2857495" cy="3214470"/>
          </a:xfrm>
        </p:grpSpPr>
        <p:pic>
          <p:nvPicPr>
            <p:cNvPr id="2" name="Picture 5" descr="DSC02601.JPG">
              <a:extLst>
                <a:ext uri="{FF2B5EF4-FFF2-40B4-BE49-F238E27FC236}">
                  <a16:creationId xmlns:a16="http://schemas.microsoft.com/office/drawing/2014/main" id="{5E16090E-1098-453D-8ADA-803290B52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6286140" y="4215129"/>
              <a:ext cx="2743200" cy="20574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1C83B44-53C0-4A60-9715-8E53D9160A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 bwMode="auto">
            <a:xfrm rot="18176613">
              <a:off x="7788311" y="3074418"/>
              <a:ext cx="671729" cy="11639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" name="Picture 107" descr="blue bromeliad.gif">
              <a:extLst>
                <a:ext uri="{FF2B5EF4-FFF2-40B4-BE49-F238E27FC236}">
                  <a16:creationId xmlns:a16="http://schemas.microsoft.com/office/drawing/2014/main" id="{8A302B66-7449-4364-956D-2CBD9471D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171845" y="3058059"/>
              <a:ext cx="1143586" cy="10890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0611713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FAAFA05-FDCF-4343-B73B-0C9433A61942}"/>
              </a:ext>
            </a:extLst>
          </p:cNvPr>
          <p:cNvGrpSpPr/>
          <p:nvPr/>
        </p:nvGrpSpPr>
        <p:grpSpPr>
          <a:xfrm>
            <a:off x="1598160" y="1129286"/>
            <a:ext cx="8961840" cy="3390840"/>
            <a:chOff x="1598160" y="1129286"/>
            <a:chExt cx="8961840" cy="3390840"/>
          </a:xfrm>
        </p:grpSpPr>
        <p:sp>
          <p:nvSpPr>
            <p:cNvPr id="675" name="CustomShape 2"/>
            <p:cNvSpPr/>
            <p:nvPr/>
          </p:nvSpPr>
          <p:spPr>
            <a:xfrm>
              <a:off x="3349200" y="1129286"/>
              <a:ext cx="6455880" cy="77832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Kolmogorov-Smirnov-test, QQ-test, Shapiro-Wilk-test,..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76" name="Line 3"/>
            <p:cNvSpPr/>
            <p:nvPr/>
          </p:nvSpPr>
          <p:spPr>
            <a:xfrm>
              <a:off x="4709280" y="198572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77" name="CustomShape 4"/>
            <p:cNvSpPr/>
            <p:nvPr/>
          </p:nvSpPr>
          <p:spPr>
            <a:xfrm>
              <a:off x="4884960" y="198680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yes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78" name="CustomShape 5"/>
            <p:cNvSpPr/>
            <p:nvPr/>
          </p:nvSpPr>
          <p:spPr>
            <a:xfrm>
              <a:off x="7882320" y="198932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no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79" name="Line 6"/>
            <p:cNvSpPr/>
            <p:nvPr/>
          </p:nvSpPr>
          <p:spPr>
            <a:xfrm>
              <a:off x="8527440" y="200336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0" name="CustomShape 7"/>
            <p:cNvSpPr/>
            <p:nvPr/>
          </p:nvSpPr>
          <p:spPr>
            <a:xfrm>
              <a:off x="3316440" y="2476766"/>
              <a:ext cx="2957040" cy="70668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F-test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1" name="CustomShape 8"/>
            <p:cNvSpPr/>
            <p:nvPr/>
          </p:nvSpPr>
          <p:spPr>
            <a:xfrm>
              <a:off x="7085640" y="2468486"/>
              <a:ext cx="2719440" cy="69120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  <a:ea typeface="WenQuanYi Micro Hei"/>
                </a:rPr>
                <a:t>Levene-test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2" name="Line 9"/>
            <p:cNvSpPr/>
            <p:nvPr/>
          </p:nvSpPr>
          <p:spPr>
            <a:xfrm flipV="1">
              <a:off x="6312000" y="2904806"/>
              <a:ext cx="707760" cy="5760"/>
            </a:xfrm>
            <a:prstGeom prst="line">
              <a:avLst/>
            </a:prstGeom>
            <a:ln w="41400">
              <a:solidFill>
                <a:srgbClr val="999999"/>
              </a:solidFill>
              <a:miter/>
              <a:headEnd type="triangle" w="med" len="med"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3" name="Line 10"/>
            <p:cNvSpPr/>
            <p:nvPr/>
          </p:nvSpPr>
          <p:spPr>
            <a:xfrm flipV="1">
              <a:off x="5037960" y="4095686"/>
              <a:ext cx="425520" cy="3600"/>
            </a:xfrm>
            <a:prstGeom prst="line">
              <a:avLst/>
            </a:prstGeom>
            <a:ln w="41400">
              <a:solidFill>
                <a:srgbClr val="999999"/>
              </a:solidFill>
              <a:miter/>
              <a:headEnd type="triangle" w="med" len="med"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4" name="CustomShape 11"/>
            <p:cNvSpPr/>
            <p:nvPr/>
          </p:nvSpPr>
          <p:spPr>
            <a:xfrm>
              <a:off x="2778240" y="3747206"/>
              <a:ext cx="2204280" cy="77292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t-test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5" name="CustomShape 12"/>
            <p:cNvSpPr/>
            <p:nvPr/>
          </p:nvSpPr>
          <p:spPr>
            <a:xfrm>
              <a:off x="7098240" y="3771326"/>
              <a:ext cx="2699280" cy="73620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  <a:ea typeface="WenQuanYi Micro Hei"/>
                </a:rPr>
                <a:t>Wilcoxon-rank-
sum-test</a:t>
              </a:r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  <a:ea typeface="WenQuanYi Micro Hei"/>
                </a:rPr>
                <a:t> 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6" name="CustomShape 13"/>
            <p:cNvSpPr/>
            <p:nvPr/>
          </p:nvSpPr>
          <p:spPr>
            <a:xfrm>
              <a:off x="3848520" y="325544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yes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7" name="CustomShape 14"/>
            <p:cNvSpPr/>
            <p:nvPr/>
          </p:nvSpPr>
          <p:spPr>
            <a:xfrm>
              <a:off x="7822920" y="328316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yes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8" name="CustomShape 15"/>
            <p:cNvSpPr/>
            <p:nvPr/>
          </p:nvSpPr>
          <p:spPr>
            <a:xfrm>
              <a:off x="5499480" y="3747206"/>
              <a:ext cx="1005840" cy="77292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Welch-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9" name="TextShape 16"/>
            <p:cNvSpPr txBox="1"/>
            <p:nvPr/>
          </p:nvSpPr>
          <p:spPr>
            <a:xfrm>
              <a:off x="1600320" y="1216046"/>
              <a:ext cx="1581120" cy="639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normal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distribution?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0" name="TextShape 17"/>
            <p:cNvSpPr txBox="1"/>
            <p:nvPr/>
          </p:nvSpPr>
          <p:spPr>
            <a:xfrm>
              <a:off x="1628040" y="2555246"/>
              <a:ext cx="1331653" cy="639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equal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variance?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1" name="TextShape 18"/>
            <p:cNvSpPr txBox="1"/>
            <p:nvPr/>
          </p:nvSpPr>
          <p:spPr>
            <a:xfrm>
              <a:off x="1598160" y="3709766"/>
              <a:ext cx="916920" cy="639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equal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mean?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2" name="Line 19"/>
            <p:cNvSpPr/>
            <p:nvPr/>
          </p:nvSpPr>
          <p:spPr>
            <a:xfrm>
              <a:off x="3776520" y="325544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3" name="CustomShape 20"/>
            <p:cNvSpPr/>
            <p:nvPr/>
          </p:nvSpPr>
          <p:spPr>
            <a:xfrm>
              <a:off x="4950840" y="324752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no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4" name="Line 21"/>
            <p:cNvSpPr/>
            <p:nvPr/>
          </p:nvSpPr>
          <p:spPr>
            <a:xfrm>
              <a:off x="5835720" y="324752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5" name="Line 22"/>
            <p:cNvSpPr/>
            <p:nvPr/>
          </p:nvSpPr>
          <p:spPr>
            <a:xfrm>
              <a:off x="7733280" y="325904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6" name="CustomShape 23"/>
            <p:cNvSpPr/>
            <p:nvPr/>
          </p:nvSpPr>
          <p:spPr>
            <a:xfrm>
              <a:off x="8793840" y="328316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no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7" name="Line 24"/>
            <p:cNvSpPr/>
            <p:nvPr/>
          </p:nvSpPr>
          <p:spPr>
            <a:xfrm>
              <a:off x="9409080" y="325904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8" name="Line 25"/>
            <p:cNvSpPr/>
            <p:nvPr/>
          </p:nvSpPr>
          <p:spPr>
            <a:xfrm flipV="1">
              <a:off x="6541320" y="4106126"/>
              <a:ext cx="425520" cy="3600"/>
            </a:xfrm>
            <a:prstGeom prst="line">
              <a:avLst/>
            </a:prstGeom>
            <a:ln w="41400">
              <a:solidFill>
                <a:srgbClr val="999999"/>
              </a:solidFill>
              <a:miter/>
              <a:headEnd type="triangle" w="med" len="med"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9" name="Freeform 26"/>
            <p:cNvSpPr/>
            <p:nvPr/>
          </p:nvSpPr>
          <p:spPr>
            <a:xfrm>
              <a:off x="9454080" y="2009846"/>
              <a:ext cx="830880" cy="1694880"/>
            </a:xfrm>
            <a:custGeom>
              <a:avLst/>
              <a:gdLst/>
              <a:ahLst/>
              <a:cxnLst/>
              <a:rect l="0" t="0" r="r" b="b"/>
              <a:pathLst>
                <a:path w="2308" h="4708">
                  <a:moveTo>
                    <a:pt x="0" y="0"/>
                  </a:moveTo>
                  <a:cubicBezTo>
                    <a:pt x="2307" y="1354"/>
                    <a:pt x="2277" y="3292"/>
                    <a:pt x="431" y="4707"/>
                  </a:cubicBezTo>
                </a:path>
              </a:pathLst>
            </a:custGeom>
            <a:ln w="41400">
              <a:solidFill>
                <a:srgbClr val="4C7488"/>
              </a:solidFill>
              <a:round/>
              <a:tailEnd type="triangle" w="med" len="med"/>
            </a:ln>
          </p:spPr>
        </p:sp>
        <p:sp>
          <p:nvSpPr>
            <p:cNvPr id="700" name="CustomShape 27"/>
            <p:cNvSpPr/>
            <p:nvPr/>
          </p:nvSpPr>
          <p:spPr>
            <a:xfrm>
              <a:off x="9855120" y="200984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no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sp>
        <p:nvSpPr>
          <p:cNvPr id="701" name="TextShape 28"/>
          <p:cNvSpPr txBox="1"/>
          <p:nvPr/>
        </p:nvSpPr>
        <p:spPr>
          <a:xfrm>
            <a:off x="5589840" y="5999690"/>
            <a:ext cx="4906800" cy="913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pc="-1" dirty="0">
                <a:uFill>
                  <a:solidFill>
                    <a:srgbClr val="FFFFFF"/>
                  </a:solidFill>
                </a:uFill>
                <a:latin typeface="Arial"/>
              </a:rPr>
              <a:t>Note:</a:t>
            </a:r>
          </a:p>
          <a:p>
            <a:r>
              <a:rPr lang="en-US" spc="-1" dirty="0">
                <a:uFill>
                  <a:solidFill>
                    <a:srgbClr val="FFFFFF"/>
                  </a:solidFill>
                </a:uFill>
                <a:latin typeface="Arial"/>
              </a:rPr>
              <a:t>Levine-test not necessary, if you are interested</a:t>
            </a:r>
          </a:p>
          <a:p>
            <a:r>
              <a:rPr lang="en-US" spc="-1" dirty="0">
                <a:uFill>
                  <a:solidFill>
                    <a:srgbClr val="FFFFFF"/>
                  </a:solidFill>
                </a:uFill>
                <a:latin typeface="Arial"/>
              </a:rPr>
              <a:t>in equal means, but not equal variances!</a:t>
            </a:r>
          </a:p>
        </p:txBody>
      </p:sp>
    </p:spTree>
  </p:cSld>
  <p:clrMapOvr>
    <a:masterClrMapping/>
  </p:clrMapOvr>
  <p:extLst mod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CCB7C0F-01AF-4682-99A9-E56ECB7A97BC}"/>
              </a:ext>
            </a:extLst>
          </p:cNvPr>
          <p:cNvGrpSpPr/>
          <p:nvPr/>
        </p:nvGrpSpPr>
        <p:grpSpPr>
          <a:xfrm>
            <a:off x="1146589" y="1667105"/>
            <a:ext cx="7094162" cy="2704173"/>
            <a:chOff x="1146589" y="1667105"/>
            <a:chExt cx="7094162" cy="27041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7FC55AE-8C44-4EAB-A2ED-BDB5EA280077}"/>
                </a:ext>
              </a:extLst>
            </p:cNvPr>
            <p:cNvSpPr/>
            <p:nvPr/>
          </p:nvSpPr>
          <p:spPr>
            <a:xfrm>
              <a:off x="4181707" y="2486722"/>
              <a:ext cx="2029522" cy="94227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Correct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decision</a:t>
              </a:r>
              <a:endParaRPr lang="de-DE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1 - α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F14B248-ACA4-4A99-AC11-5419F78E4A6D}"/>
                </a:ext>
              </a:extLst>
            </p:cNvPr>
            <p:cNvSpPr/>
            <p:nvPr/>
          </p:nvSpPr>
          <p:spPr>
            <a:xfrm>
              <a:off x="6211229" y="2486722"/>
              <a:ext cx="2029522" cy="942278"/>
            </a:xfrm>
            <a:prstGeom prst="rect">
              <a:avLst/>
            </a:prstGeom>
            <a:solidFill>
              <a:srgbClr val="D789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>
                  <a:solidFill>
                    <a:schemeClr val="tx1"/>
                  </a:solidFill>
                </a:rPr>
                <a:t>Type II </a:t>
              </a:r>
              <a:r>
                <a:rPr lang="de-DE" b="1" dirty="0" err="1">
                  <a:solidFill>
                    <a:schemeClr val="tx1"/>
                  </a:solidFill>
                </a:rPr>
                <a:t>error</a:t>
              </a:r>
              <a:endParaRPr lang="de-DE" b="1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</a:t>
              </a:r>
              <a:r>
                <a:rPr lang="el-GR" dirty="0">
                  <a:solidFill>
                    <a:schemeClr val="tx1"/>
                  </a:solidFill>
                </a:rPr>
                <a:t>β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BCB005-8FB6-4016-A146-4214F66E46C1}"/>
                </a:ext>
              </a:extLst>
            </p:cNvPr>
            <p:cNvSpPr/>
            <p:nvPr/>
          </p:nvSpPr>
          <p:spPr>
            <a:xfrm>
              <a:off x="4181707" y="3429000"/>
              <a:ext cx="2029522" cy="942278"/>
            </a:xfrm>
            <a:prstGeom prst="rect">
              <a:avLst/>
            </a:prstGeom>
            <a:solidFill>
              <a:srgbClr val="D789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>
                  <a:solidFill>
                    <a:schemeClr val="tx1"/>
                  </a:solidFill>
                </a:rPr>
                <a:t>Type I </a:t>
              </a:r>
              <a:r>
                <a:rPr lang="de-DE" b="1" dirty="0" err="1">
                  <a:solidFill>
                    <a:schemeClr val="tx1"/>
                  </a:solidFill>
                </a:rPr>
                <a:t>error</a:t>
              </a:r>
              <a:endParaRPr lang="de-DE" b="1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α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E34EE36-83E3-4249-A191-1552FDCD273A}"/>
                </a:ext>
              </a:extLst>
            </p:cNvPr>
            <p:cNvSpPr/>
            <p:nvPr/>
          </p:nvSpPr>
          <p:spPr>
            <a:xfrm>
              <a:off x="6211229" y="3429000"/>
              <a:ext cx="2029522" cy="94227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Correct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decision</a:t>
              </a:r>
              <a:endParaRPr lang="de-DE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1 – </a:t>
              </a:r>
              <a:r>
                <a:rPr lang="el-GR" dirty="0">
                  <a:solidFill>
                    <a:schemeClr val="tx1"/>
                  </a:solidFill>
                </a:rPr>
                <a:t>β</a:t>
              </a:r>
              <a:endParaRPr lang="de-DE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>
                  <a:solidFill>
                    <a:schemeClr val="tx1"/>
                  </a:solidFill>
                </a:rPr>
                <a:t>(Power)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C9ACFDC-FD63-4664-A751-4931D5A2370A}"/>
                </a:ext>
              </a:extLst>
            </p:cNvPr>
            <p:cNvSpPr txBox="1"/>
            <p:nvPr/>
          </p:nvSpPr>
          <p:spPr>
            <a:xfrm>
              <a:off x="5869564" y="1667105"/>
              <a:ext cx="6953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Truth</a:t>
              </a:r>
              <a:endParaRPr lang="en-GB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E30EBC-2EDA-469B-B654-E0C4611E715F}"/>
                </a:ext>
              </a:extLst>
            </p:cNvPr>
            <p:cNvSpPr txBox="1"/>
            <p:nvPr/>
          </p:nvSpPr>
          <p:spPr>
            <a:xfrm>
              <a:off x="4854803" y="2015583"/>
              <a:ext cx="10887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H0 </a:t>
              </a:r>
              <a:r>
                <a:rPr lang="de-DE" dirty="0" err="1"/>
                <a:t>is</a:t>
              </a:r>
              <a:r>
                <a:rPr lang="de-DE" dirty="0"/>
                <a:t> </a:t>
              </a:r>
              <a:r>
                <a:rPr lang="de-DE" dirty="0" err="1"/>
                <a:t>true</a:t>
              </a:r>
              <a:endParaRPr lang="en-GB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9D8306-DEDD-498F-A910-208222775209}"/>
                </a:ext>
              </a:extLst>
            </p:cNvPr>
            <p:cNvSpPr txBox="1"/>
            <p:nvPr/>
          </p:nvSpPr>
          <p:spPr>
            <a:xfrm>
              <a:off x="6612672" y="2015583"/>
              <a:ext cx="112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H0 </a:t>
              </a:r>
              <a:r>
                <a:rPr lang="de-DE" dirty="0" err="1"/>
                <a:t>is</a:t>
              </a:r>
              <a:r>
                <a:rPr lang="de-DE" dirty="0"/>
                <a:t> </a:t>
              </a:r>
              <a:r>
                <a:rPr lang="de-DE" dirty="0" err="1"/>
                <a:t>false</a:t>
              </a:r>
              <a:endParaRPr lang="en-GB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9E6560C-7262-41E9-B7AA-B0AB26BACB7E}"/>
                </a:ext>
              </a:extLst>
            </p:cNvPr>
            <p:cNvSpPr txBox="1"/>
            <p:nvPr/>
          </p:nvSpPr>
          <p:spPr>
            <a:xfrm>
              <a:off x="2944227" y="2773195"/>
              <a:ext cx="11406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Accept</a:t>
              </a:r>
              <a:r>
                <a:rPr lang="de-DE" dirty="0"/>
                <a:t> H0</a:t>
              </a:r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E232C86-CCE9-4B2D-8D55-32BE8882C478}"/>
                </a:ext>
              </a:extLst>
            </p:cNvPr>
            <p:cNvSpPr txBox="1"/>
            <p:nvPr/>
          </p:nvSpPr>
          <p:spPr>
            <a:xfrm>
              <a:off x="2944226" y="3715473"/>
              <a:ext cx="1079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Reject</a:t>
              </a:r>
              <a:r>
                <a:rPr lang="de-DE" dirty="0"/>
                <a:t> H0</a:t>
              </a:r>
              <a:endParaRPr lang="en-GB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6989030-8124-4F42-BEB1-383F5DEE0CDD}"/>
                </a:ext>
              </a:extLst>
            </p:cNvPr>
            <p:cNvSpPr txBox="1"/>
            <p:nvPr/>
          </p:nvSpPr>
          <p:spPr>
            <a:xfrm>
              <a:off x="1146589" y="3069142"/>
              <a:ext cx="17976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 err="1"/>
                <a:t>Decision</a:t>
              </a:r>
              <a:r>
                <a:rPr lang="de-DE" b="1" dirty="0"/>
                <a:t> </a:t>
              </a:r>
              <a:r>
                <a:rPr lang="de-DE" b="1" dirty="0" err="1"/>
                <a:t>based</a:t>
              </a:r>
              <a:r>
                <a:rPr lang="de-DE" b="1" dirty="0"/>
                <a:t> on </a:t>
              </a:r>
              <a:r>
                <a:rPr lang="de-DE" b="1" dirty="0" err="1"/>
                <a:t>statistical</a:t>
              </a:r>
              <a:r>
                <a:rPr lang="de-DE" b="1" dirty="0"/>
                <a:t> </a:t>
              </a:r>
              <a:r>
                <a:rPr lang="de-DE" b="1" dirty="0" err="1"/>
                <a:t>test</a:t>
              </a:r>
              <a:endParaRPr lang="en-GB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655015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542FE99-BBEA-4BD1-9EBE-3F9676753C9E}"/>
              </a:ext>
            </a:extLst>
          </p:cNvPr>
          <p:cNvGrpSpPr/>
          <p:nvPr/>
        </p:nvGrpSpPr>
        <p:grpSpPr>
          <a:xfrm>
            <a:off x="1794000" y="518516"/>
            <a:ext cx="8534520" cy="5628240"/>
            <a:chOff x="1794000" y="518516"/>
            <a:chExt cx="8534520" cy="5628240"/>
          </a:xfrm>
        </p:grpSpPr>
        <p:sp>
          <p:nvSpPr>
            <p:cNvPr id="605" name="CustomShape 2"/>
            <p:cNvSpPr/>
            <p:nvPr/>
          </p:nvSpPr>
          <p:spPr>
            <a:xfrm>
              <a:off x="2211600" y="518516"/>
              <a:ext cx="1968120" cy="397800"/>
            </a:xfrm>
            <a:custGeom>
              <a:avLst/>
              <a:gdLst/>
              <a:ahLst/>
              <a:cxnLst/>
              <a:rect l="0" t="0" r="r" b="b"/>
              <a:pathLst>
                <a:path w="5468" h="1107">
                  <a:moveTo>
                    <a:pt x="184" y="0"/>
                  </a:moveTo>
                  <a:cubicBezTo>
                    <a:pt x="92" y="0"/>
                    <a:pt x="0" y="92"/>
                    <a:pt x="0" y="184"/>
                  </a:cubicBezTo>
                  <a:lnTo>
                    <a:pt x="0" y="921"/>
                  </a:lnTo>
                  <a:cubicBezTo>
                    <a:pt x="0" y="1013"/>
                    <a:pt x="92" y="1106"/>
                    <a:pt x="184" y="1106"/>
                  </a:cubicBezTo>
                  <a:lnTo>
                    <a:pt x="5283" y="1106"/>
                  </a:lnTo>
                  <a:cubicBezTo>
                    <a:pt x="5375" y="1106"/>
                    <a:pt x="5467" y="1013"/>
                    <a:pt x="5467" y="921"/>
                  </a:cubicBezTo>
                  <a:lnTo>
                    <a:pt x="5467" y="184"/>
                  </a:lnTo>
                  <a:cubicBezTo>
                    <a:pt x="5467" y="92"/>
                    <a:pt x="5375" y="0"/>
                    <a:pt x="5283" y="0"/>
                  </a:cubicBezTo>
                  <a:lnTo>
                    <a:pt x="184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Scientific idea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06" name="CustomShape 3"/>
            <p:cNvSpPr/>
            <p:nvPr/>
          </p:nvSpPr>
          <p:spPr>
            <a:xfrm>
              <a:off x="2216640" y="3568076"/>
              <a:ext cx="1967760" cy="504720"/>
            </a:xfrm>
            <a:custGeom>
              <a:avLst/>
              <a:gdLst/>
              <a:ahLst/>
              <a:cxnLst/>
              <a:rect l="0" t="0" r="r" b="b"/>
              <a:pathLst>
                <a:path w="5468" h="1404">
                  <a:moveTo>
                    <a:pt x="233" y="0"/>
                  </a:moveTo>
                  <a:cubicBezTo>
                    <a:pt x="116" y="0"/>
                    <a:pt x="0" y="116"/>
                    <a:pt x="0" y="233"/>
                  </a:cubicBezTo>
                  <a:lnTo>
                    <a:pt x="0" y="1169"/>
                  </a:lnTo>
                  <a:cubicBezTo>
                    <a:pt x="0" y="1286"/>
                    <a:pt x="116" y="1403"/>
                    <a:pt x="233" y="1403"/>
                  </a:cubicBezTo>
                  <a:lnTo>
                    <a:pt x="5233" y="1403"/>
                  </a:lnTo>
                  <a:cubicBezTo>
                    <a:pt x="5350" y="1403"/>
                    <a:pt x="5467" y="1286"/>
                    <a:pt x="5467" y="1169"/>
                  </a:cubicBezTo>
                  <a:lnTo>
                    <a:pt x="5467" y="233"/>
                  </a:lnTo>
                  <a:cubicBezTo>
                    <a:pt x="5467" y="116"/>
                    <a:pt x="5350" y="0"/>
                    <a:pt x="5233" y="0"/>
                  </a:cubicBezTo>
                  <a:lnTo>
                    <a:pt x="233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collect data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09" name="CustomShape 6"/>
            <p:cNvSpPr/>
            <p:nvPr/>
          </p:nvSpPr>
          <p:spPr>
            <a:xfrm>
              <a:off x="6525374" y="3414360"/>
              <a:ext cx="3199320" cy="1316160"/>
            </a:xfrm>
            <a:custGeom>
              <a:avLst/>
              <a:gdLst/>
              <a:ahLst/>
              <a:cxnLst/>
              <a:rect l="0" t="0" r="r" b="b"/>
              <a:pathLst>
                <a:path w="8889" h="3657">
                  <a:moveTo>
                    <a:pt x="609" y="0"/>
                  </a:moveTo>
                  <a:cubicBezTo>
                    <a:pt x="304" y="0"/>
                    <a:pt x="0" y="304"/>
                    <a:pt x="0" y="609"/>
                  </a:cubicBezTo>
                  <a:lnTo>
                    <a:pt x="0" y="3047"/>
                  </a:lnTo>
                  <a:cubicBezTo>
                    <a:pt x="0" y="3351"/>
                    <a:pt x="304" y="3656"/>
                    <a:pt x="609" y="3656"/>
                  </a:cubicBezTo>
                  <a:lnTo>
                    <a:pt x="8278" y="3656"/>
                  </a:lnTo>
                  <a:cubicBezTo>
                    <a:pt x="8583" y="3656"/>
                    <a:pt x="8888" y="3351"/>
                    <a:pt x="8888" y="3047"/>
                  </a:cubicBezTo>
                  <a:lnTo>
                    <a:pt x="8888" y="609"/>
                  </a:lnTo>
                  <a:cubicBezTo>
                    <a:pt x="8888" y="304"/>
                    <a:pt x="8583" y="0"/>
                    <a:pt x="8278" y="0"/>
                  </a:cubicBezTo>
                  <a:lnTo>
                    <a:pt x="609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unlikely (p </a:t>
              </a:r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≤ α):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     reject H0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otherwise: 
      not not reject H0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10" name="CustomShape 7"/>
            <p:cNvSpPr/>
            <p:nvPr/>
          </p:nvSpPr>
          <p:spPr>
            <a:xfrm>
              <a:off x="1794000" y="1730276"/>
              <a:ext cx="2650320" cy="1055880"/>
            </a:xfrm>
            <a:custGeom>
              <a:avLst/>
              <a:gdLst/>
              <a:ahLst/>
              <a:cxnLst/>
              <a:rect l="0" t="0" r="r" b="b"/>
              <a:pathLst>
                <a:path w="7363" h="2935">
                  <a:moveTo>
                    <a:pt x="489" y="0"/>
                  </a:moveTo>
                  <a:cubicBezTo>
                    <a:pt x="244" y="0"/>
                    <a:pt x="0" y="244"/>
                    <a:pt x="0" y="489"/>
                  </a:cubicBezTo>
                  <a:lnTo>
                    <a:pt x="0" y="2445"/>
                  </a:lnTo>
                  <a:cubicBezTo>
                    <a:pt x="0" y="2689"/>
                    <a:pt x="244" y="2934"/>
                    <a:pt x="489" y="2934"/>
                  </a:cubicBezTo>
                  <a:lnTo>
                    <a:pt x="6873" y="2934"/>
                  </a:lnTo>
                  <a:cubicBezTo>
                    <a:pt x="7117" y="2934"/>
                    <a:pt x="7362" y="2689"/>
                    <a:pt x="7362" y="2445"/>
                  </a:cubicBezTo>
                  <a:lnTo>
                    <a:pt x="7362" y="489"/>
                  </a:lnTo>
                  <a:cubicBezTo>
                    <a:pt x="7362" y="244"/>
                    <a:pt x="7117" y="0"/>
                    <a:pt x="6873" y="0"/>
                  </a:cubicBezTo>
                  <a:lnTo>
                    <a:pt x="489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working hypothesis H1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and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null hypothesis H0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12" name="CustomShape 9"/>
            <p:cNvSpPr/>
            <p:nvPr/>
          </p:nvSpPr>
          <p:spPr>
            <a:xfrm>
              <a:off x="8425200" y="5453036"/>
              <a:ext cx="1903320" cy="485280"/>
            </a:xfrm>
            <a:custGeom>
              <a:avLst/>
              <a:gdLst/>
              <a:ahLst/>
              <a:cxnLst/>
              <a:rect l="0" t="0" r="r" b="b"/>
              <a:pathLst>
                <a:path w="5289" h="1350">
                  <a:moveTo>
                    <a:pt x="224" y="0"/>
                  </a:moveTo>
                  <a:cubicBezTo>
                    <a:pt x="112" y="0"/>
                    <a:pt x="0" y="112"/>
                    <a:pt x="0" y="224"/>
                  </a:cubicBezTo>
                  <a:lnTo>
                    <a:pt x="0" y="1124"/>
                  </a:lnTo>
                  <a:cubicBezTo>
                    <a:pt x="0" y="1236"/>
                    <a:pt x="112" y="1349"/>
                    <a:pt x="224" y="1349"/>
                  </a:cubicBezTo>
                  <a:lnTo>
                    <a:pt x="5063" y="1349"/>
                  </a:lnTo>
                  <a:cubicBezTo>
                    <a:pt x="5175" y="1349"/>
                    <a:pt x="5288" y="1236"/>
                    <a:pt x="5288" y="1124"/>
                  </a:cubicBezTo>
                  <a:lnTo>
                    <a:pt x="5288" y="224"/>
                  </a:lnTo>
                  <a:cubicBezTo>
                    <a:pt x="5288" y="112"/>
                    <a:pt x="5175" y="0"/>
                    <a:pt x="5063" y="0"/>
                  </a:cubicBezTo>
                  <a:lnTo>
                    <a:pt x="224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errors possible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7019055" y="2826837"/>
              <a:ext cx="161990" cy="5875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3" name="Grafik 2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047358" y="1004656"/>
              <a:ext cx="161990" cy="6693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047358" y="2851995"/>
              <a:ext cx="161990" cy="6693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038165" y="4135776"/>
              <a:ext cx="161990" cy="6693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4492092" y="2158782"/>
              <a:ext cx="1174536" cy="3351494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8993641" y="4805098"/>
              <a:ext cx="304199" cy="585288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611" name="CustomShape 8"/>
            <p:cNvSpPr/>
            <p:nvPr/>
          </p:nvSpPr>
          <p:spPr>
            <a:xfrm>
              <a:off x="5339280" y="1653596"/>
              <a:ext cx="3654360" cy="1093680"/>
            </a:xfrm>
            <a:custGeom>
              <a:avLst/>
              <a:gdLst/>
              <a:ahLst/>
              <a:cxnLst/>
              <a:rect l="0" t="0" r="r" b="b"/>
              <a:pathLst>
                <a:path w="10153" h="3040">
                  <a:moveTo>
                    <a:pt x="506" y="0"/>
                  </a:moveTo>
                  <a:cubicBezTo>
                    <a:pt x="253" y="0"/>
                    <a:pt x="0" y="253"/>
                    <a:pt x="0" y="506"/>
                  </a:cubicBezTo>
                  <a:lnTo>
                    <a:pt x="0" y="2532"/>
                  </a:lnTo>
                  <a:cubicBezTo>
                    <a:pt x="0" y="2785"/>
                    <a:pt x="253" y="3039"/>
                    <a:pt x="506" y="3039"/>
                  </a:cubicBezTo>
                  <a:lnTo>
                    <a:pt x="9645" y="3039"/>
                  </a:lnTo>
                  <a:cubicBezTo>
                    <a:pt x="9898" y="3039"/>
                    <a:pt x="10152" y="2785"/>
                    <a:pt x="10152" y="2532"/>
                  </a:cubicBezTo>
                  <a:lnTo>
                    <a:pt x="10152" y="506"/>
                  </a:lnTo>
                  <a:cubicBezTo>
                    <a:pt x="10152" y="253"/>
                    <a:pt x="9898" y="0"/>
                    <a:pt x="9645" y="0"/>
                  </a:cubicBezTo>
                  <a:lnTo>
                    <a:pt x="506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p: how likely would it be to
    observe the data if the
    null hypothesis was true?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07" name="CustomShape 4"/>
            <p:cNvSpPr/>
            <p:nvPr/>
          </p:nvSpPr>
          <p:spPr>
            <a:xfrm>
              <a:off x="1927560" y="4873796"/>
              <a:ext cx="2592000" cy="1272960"/>
            </a:xfrm>
            <a:custGeom>
              <a:avLst/>
              <a:gdLst/>
              <a:ahLst/>
              <a:cxnLst/>
              <a:rect l="0" t="0" r="r" b="b"/>
              <a:pathLst>
                <a:path w="7202" h="3538">
                  <a:moveTo>
                    <a:pt x="589" y="0"/>
                  </a:moveTo>
                  <a:cubicBezTo>
                    <a:pt x="294" y="0"/>
                    <a:pt x="0" y="294"/>
                    <a:pt x="0" y="589"/>
                  </a:cubicBezTo>
                  <a:lnTo>
                    <a:pt x="0" y="2947"/>
                  </a:lnTo>
                  <a:cubicBezTo>
                    <a:pt x="0" y="3242"/>
                    <a:pt x="294" y="3537"/>
                    <a:pt x="589" y="3537"/>
                  </a:cubicBezTo>
                  <a:lnTo>
                    <a:pt x="6611" y="3537"/>
                  </a:lnTo>
                  <a:cubicBezTo>
                    <a:pt x="6906" y="3537"/>
                    <a:pt x="7201" y="3242"/>
                    <a:pt x="7201" y="2947"/>
                  </a:cubicBezTo>
                  <a:lnTo>
                    <a:pt x="7201" y="589"/>
                  </a:lnTo>
                  <a:cubicBezTo>
                    <a:pt x="7201" y="294"/>
                    <a:pt x="6906" y="0"/>
                    <a:pt x="6611" y="0"/>
                  </a:cubicBezTo>
                  <a:lnTo>
                    <a:pt x="589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chose level of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significance </a:t>
              </a:r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α,</a:t>
              </a:r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test the null 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hypothesis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</p:spTree>
    <p:custDataLst>
      <p:tags r:id="rId1"/>
    </p:custDataLst>
  </p:cSld>
  <p:clrMapOvr>
    <a:masterClrMapping/>
  </p:clrMapOvr>
  <p:extLst mod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DA77B63-BFEC-48BE-A538-8DC23D6403E7}"/>
              </a:ext>
            </a:extLst>
          </p:cNvPr>
          <p:cNvGrpSpPr/>
          <p:nvPr/>
        </p:nvGrpSpPr>
        <p:grpSpPr>
          <a:xfrm>
            <a:off x="743843" y="5220741"/>
            <a:ext cx="6952758" cy="845352"/>
            <a:chOff x="743843" y="5220741"/>
            <a:chExt cx="6952758" cy="845352"/>
          </a:xfrm>
        </p:grpSpPr>
        <p:sp>
          <p:nvSpPr>
            <p:cNvPr id="2" name="Rechteck 4">
              <a:extLst>
                <a:ext uri="{FF2B5EF4-FFF2-40B4-BE49-F238E27FC236}">
                  <a16:creationId xmlns:a16="http://schemas.microsoft.com/office/drawing/2014/main" id="{7AA5C5FD-B496-446D-87C1-CE418BFF474A}"/>
                </a:ext>
              </a:extLst>
            </p:cNvPr>
            <p:cNvSpPr/>
            <p:nvPr/>
          </p:nvSpPr>
          <p:spPr>
            <a:xfrm>
              <a:off x="1234975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hteck 5">
              <a:extLst>
                <a:ext uri="{FF2B5EF4-FFF2-40B4-BE49-F238E27FC236}">
                  <a16:creationId xmlns:a16="http://schemas.microsoft.com/office/drawing/2014/main" id="{50E959AE-3A2F-4FC9-BA05-5E28118F0C62}"/>
                </a:ext>
              </a:extLst>
            </p:cNvPr>
            <p:cNvSpPr/>
            <p:nvPr/>
          </p:nvSpPr>
          <p:spPr>
            <a:xfrm>
              <a:off x="1519522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Rechteck 6">
              <a:extLst>
                <a:ext uri="{FF2B5EF4-FFF2-40B4-BE49-F238E27FC236}">
                  <a16:creationId xmlns:a16="http://schemas.microsoft.com/office/drawing/2014/main" id="{A286D03E-F158-46F1-9F8C-F9A145F3A4B7}"/>
                </a:ext>
              </a:extLst>
            </p:cNvPr>
            <p:cNvSpPr/>
            <p:nvPr/>
          </p:nvSpPr>
          <p:spPr>
            <a:xfrm>
              <a:off x="1804069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hteck 7">
              <a:extLst>
                <a:ext uri="{FF2B5EF4-FFF2-40B4-BE49-F238E27FC236}">
                  <a16:creationId xmlns:a16="http://schemas.microsoft.com/office/drawing/2014/main" id="{71400CA2-1DE2-4E86-9B83-9506451F0E86}"/>
                </a:ext>
              </a:extLst>
            </p:cNvPr>
            <p:cNvSpPr/>
            <p:nvPr/>
          </p:nvSpPr>
          <p:spPr>
            <a:xfrm>
              <a:off x="2088616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chteck 8">
              <a:extLst>
                <a:ext uri="{FF2B5EF4-FFF2-40B4-BE49-F238E27FC236}">
                  <a16:creationId xmlns:a16="http://schemas.microsoft.com/office/drawing/2014/main" id="{DB9710E4-3E68-4381-9792-C45A3F564CA3}"/>
                </a:ext>
              </a:extLst>
            </p:cNvPr>
            <p:cNvSpPr/>
            <p:nvPr/>
          </p:nvSpPr>
          <p:spPr>
            <a:xfrm>
              <a:off x="2373163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hteck 9">
              <a:extLst>
                <a:ext uri="{FF2B5EF4-FFF2-40B4-BE49-F238E27FC236}">
                  <a16:creationId xmlns:a16="http://schemas.microsoft.com/office/drawing/2014/main" id="{5B2B1D91-60FE-4FDA-95E8-028C9F8CD15D}"/>
                </a:ext>
              </a:extLst>
            </p:cNvPr>
            <p:cNvSpPr/>
            <p:nvPr/>
          </p:nvSpPr>
          <p:spPr>
            <a:xfrm>
              <a:off x="2657710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hteck 10">
              <a:extLst>
                <a:ext uri="{FF2B5EF4-FFF2-40B4-BE49-F238E27FC236}">
                  <a16:creationId xmlns:a16="http://schemas.microsoft.com/office/drawing/2014/main" id="{18070350-2716-4016-B327-A9B95DD828E6}"/>
                </a:ext>
              </a:extLst>
            </p:cNvPr>
            <p:cNvSpPr/>
            <p:nvPr/>
          </p:nvSpPr>
          <p:spPr>
            <a:xfrm>
              <a:off x="2942257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hteck 11">
              <a:extLst>
                <a:ext uri="{FF2B5EF4-FFF2-40B4-BE49-F238E27FC236}">
                  <a16:creationId xmlns:a16="http://schemas.microsoft.com/office/drawing/2014/main" id="{F98BC0DE-25C2-4D64-938A-24455E3A2945}"/>
                </a:ext>
              </a:extLst>
            </p:cNvPr>
            <p:cNvSpPr/>
            <p:nvPr/>
          </p:nvSpPr>
          <p:spPr>
            <a:xfrm>
              <a:off x="3226804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hteck 12">
              <a:extLst>
                <a:ext uri="{FF2B5EF4-FFF2-40B4-BE49-F238E27FC236}">
                  <a16:creationId xmlns:a16="http://schemas.microsoft.com/office/drawing/2014/main" id="{689865B6-0406-4FCC-87EA-D5DED7194C52}"/>
                </a:ext>
              </a:extLst>
            </p:cNvPr>
            <p:cNvSpPr/>
            <p:nvPr/>
          </p:nvSpPr>
          <p:spPr>
            <a:xfrm>
              <a:off x="3511350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hteck 13">
              <a:extLst>
                <a:ext uri="{FF2B5EF4-FFF2-40B4-BE49-F238E27FC236}">
                  <a16:creationId xmlns:a16="http://schemas.microsoft.com/office/drawing/2014/main" id="{746875FB-0643-41B2-9B82-536961AA3616}"/>
                </a:ext>
              </a:extLst>
            </p:cNvPr>
            <p:cNvSpPr/>
            <p:nvPr/>
          </p:nvSpPr>
          <p:spPr>
            <a:xfrm>
              <a:off x="3213212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hteck 14">
              <a:extLst>
                <a:ext uri="{FF2B5EF4-FFF2-40B4-BE49-F238E27FC236}">
                  <a16:creationId xmlns:a16="http://schemas.microsoft.com/office/drawing/2014/main" id="{B10CCDED-C1F7-4B39-B9F1-C9293A3AD7D7}"/>
                </a:ext>
              </a:extLst>
            </p:cNvPr>
            <p:cNvSpPr/>
            <p:nvPr/>
          </p:nvSpPr>
          <p:spPr>
            <a:xfrm>
              <a:off x="4081091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hteck 15">
              <a:extLst>
                <a:ext uri="{FF2B5EF4-FFF2-40B4-BE49-F238E27FC236}">
                  <a16:creationId xmlns:a16="http://schemas.microsoft.com/office/drawing/2014/main" id="{7D6D98B7-04DC-4573-AF87-304F1A2F810F}"/>
                </a:ext>
              </a:extLst>
            </p:cNvPr>
            <p:cNvSpPr/>
            <p:nvPr/>
          </p:nvSpPr>
          <p:spPr>
            <a:xfrm>
              <a:off x="4370384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hteck 16">
              <a:extLst>
                <a:ext uri="{FF2B5EF4-FFF2-40B4-BE49-F238E27FC236}">
                  <a16:creationId xmlns:a16="http://schemas.microsoft.com/office/drawing/2014/main" id="{4D470529-0509-4080-8DEC-06EF2C5B2F3C}"/>
                </a:ext>
              </a:extLst>
            </p:cNvPr>
            <p:cNvSpPr/>
            <p:nvPr/>
          </p:nvSpPr>
          <p:spPr>
            <a:xfrm>
              <a:off x="5527556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hteck 17">
              <a:extLst>
                <a:ext uri="{FF2B5EF4-FFF2-40B4-BE49-F238E27FC236}">
                  <a16:creationId xmlns:a16="http://schemas.microsoft.com/office/drawing/2014/main" id="{0E821F1D-816E-497C-9754-96F919B9D190}"/>
                </a:ext>
              </a:extLst>
            </p:cNvPr>
            <p:cNvSpPr/>
            <p:nvPr/>
          </p:nvSpPr>
          <p:spPr>
            <a:xfrm>
              <a:off x="6106142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hteck 18">
              <a:extLst>
                <a:ext uri="{FF2B5EF4-FFF2-40B4-BE49-F238E27FC236}">
                  <a16:creationId xmlns:a16="http://schemas.microsoft.com/office/drawing/2014/main" id="{A622CBEB-8D83-40DD-A263-F19F6FE46032}"/>
                </a:ext>
              </a:extLst>
            </p:cNvPr>
            <p:cNvSpPr/>
            <p:nvPr/>
          </p:nvSpPr>
          <p:spPr>
            <a:xfrm>
              <a:off x="6684728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hteck 19">
              <a:extLst>
                <a:ext uri="{FF2B5EF4-FFF2-40B4-BE49-F238E27FC236}">
                  <a16:creationId xmlns:a16="http://schemas.microsoft.com/office/drawing/2014/main" id="{58A83166-DCDA-46B3-9C0D-B3555AE2AFE4}"/>
                </a:ext>
              </a:extLst>
            </p:cNvPr>
            <p:cNvSpPr/>
            <p:nvPr/>
          </p:nvSpPr>
          <p:spPr>
            <a:xfrm>
              <a:off x="6974021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hteck 20">
              <a:extLst>
                <a:ext uri="{FF2B5EF4-FFF2-40B4-BE49-F238E27FC236}">
                  <a16:creationId xmlns:a16="http://schemas.microsoft.com/office/drawing/2014/main" id="{6504AFD5-DC07-44DF-8AF5-710866ABC3AC}"/>
                </a:ext>
              </a:extLst>
            </p:cNvPr>
            <p:cNvSpPr/>
            <p:nvPr/>
          </p:nvSpPr>
          <p:spPr>
            <a:xfrm>
              <a:off x="7263314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hteck 21">
              <a:extLst>
                <a:ext uri="{FF2B5EF4-FFF2-40B4-BE49-F238E27FC236}">
                  <a16:creationId xmlns:a16="http://schemas.microsoft.com/office/drawing/2014/main" id="{F6384378-F59E-4510-88D6-03C451F195DC}"/>
                </a:ext>
              </a:extLst>
            </p:cNvPr>
            <p:cNvSpPr/>
            <p:nvPr/>
          </p:nvSpPr>
          <p:spPr>
            <a:xfrm>
              <a:off x="7552601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Textfeld 22">
              <a:extLst>
                <a:ext uri="{FF2B5EF4-FFF2-40B4-BE49-F238E27FC236}">
                  <a16:creationId xmlns:a16="http://schemas.microsoft.com/office/drawing/2014/main" id="{8ABEE271-D86A-4BEE-A9FF-A0633589A676}"/>
                </a:ext>
              </a:extLst>
            </p:cNvPr>
            <p:cNvSpPr txBox="1"/>
            <p:nvPr/>
          </p:nvSpPr>
          <p:spPr>
            <a:xfrm>
              <a:off x="755874" y="5220741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A</a:t>
              </a:r>
              <a:endParaRPr lang="en-GB" b="1" dirty="0"/>
            </a:p>
          </p:txBody>
        </p:sp>
        <p:sp>
          <p:nvSpPr>
            <p:cNvPr id="21" name="Textfeld 23">
              <a:extLst>
                <a:ext uri="{FF2B5EF4-FFF2-40B4-BE49-F238E27FC236}">
                  <a16:creationId xmlns:a16="http://schemas.microsoft.com/office/drawing/2014/main" id="{5B7C8193-B1BE-482F-9FA3-D795EE58FE9E}"/>
                </a:ext>
              </a:extLst>
            </p:cNvPr>
            <p:cNvSpPr txBox="1"/>
            <p:nvPr/>
          </p:nvSpPr>
          <p:spPr>
            <a:xfrm>
              <a:off x="4692566" y="5220741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B</a:t>
              </a:r>
              <a:endParaRPr lang="en-GB" b="1" dirty="0"/>
            </a:p>
          </p:txBody>
        </p:sp>
        <p:sp>
          <p:nvSpPr>
            <p:cNvPr id="22" name="Textfeld 24">
              <a:extLst>
                <a:ext uri="{FF2B5EF4-FFF2-40B4-BE49-F238E27FC236}">
                  <a16:creationId xmlns:a16="http://schemas.microsoft.com/office/drawing/2014/main" id="{7407AA11-B50F-4578-B6A2-C320FAF1BF9C}"/>
                </a:ext>
              </a:extLst>
            </p:cNvPr>
            <p:cNvSpPr txBox="1"/>
            <p:nvPr/>
          </p:nvSpPr>
          <p:spPr>
            <a:xfrm>
              <a:off x="743843" y="5696761"/>
              <a:ext cx="18649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/>
                <a:t>joined</a:t>
              </a:r>
              <a:r>
                <a:rPr lang="de-DE" b="1" dirty="0"/>
                <a:t> </a:t>
              </a:r>
              <a:r>
                <a:rPr lang="de-DE" b="1" dirty="0" err="1"/>
                <a:t>and</a:t>
              </a:r>
              <a:r>
                <a:rPr lang="de-DE" b="1" dirty="0"/>
                <a:t> </a:t>
              </a:r>
              <a:r>
                <a:rPr lang="de-DE" b="1" dirty="0" err="1"/>
                <a:t>sorted</a:t>
              </a:r>
              <a:endParaRPr lang="en-GB" b="1" dirty="0"/>
            </a:p>
          </p:txBody>
        </p:sp>
        <p:sp>
          <p:nvSpPr>
            <p:cNvPr id="23" name="Rechteck 25">
              <a:extLst>
                <a:ext uri="{FF2B5EF4-FFF2-40B4-BE49-F238E27FC236}">
                  <a16:creationId xmlns:a16="http://schemas.microsoft.com/office/drawing/2014/main" id="{C552F50F-C51F-44A0-A370-45D0E676E324}"/>
                </a:ext>
              </a:extLst>
            </p:cNvPr>
            <p:cNvSpPr/>
            <p:nvPr/>
          </p:nvSpPr>
          <p:spPr>
            <a:xfrm>
              <a:off x="2634626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hteck 26">
              <a:extLst>
                <a:ext uri="{FF2B5EF4-FFF2-40B4-BE49-F238E27FC236}">
                  <a16:creationId xmlns:a16="http://schemas.microsoft.com/office/drawing/2014/main" id="{B04821F7-2C8B-4996-B6FE-2E25ED3BA885}"/>
                </a:ext>
              </a:extLst>
            </p:cNvPr>
            <p:cNvSpPr/>
            <p:nvPr/>
          </p:nvSpPr>
          <p:spPr>
            <a:xfrm>
              <a:off x="2923919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hteck 27">
              <a:extLst>
                <a:ext uri="{FF2B5EF4-FFF2-40B4-BE49-F238E27FC236}">
                  <a16:creationId xmlns:a16="http://schemas.microsoft.com/office/drawing/2014/main" id="{F4948F65-44D5-4232-AF9D-1F42E19D8DEA}"/>
                </a:ext>
              </a:extLst>
            </p:cNvPr>
            <p:cNvSpPr/>
            <p:nvPr/>
          </p:nvSpPr>
          <p:spPr>
            <a:xfrm>
              <a:off x="5238263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hteck 28">
              <a:extLst>
                <a:ext uri="{FF2B5EF4-FFF2-40B4-BE49-F238E27FC236}">
                  <a16:creationId xmlns:a16="http://schemas.microsoft.com/office/drawing/2014/main" id="{C1B9D82A-EEE2-4B9B-8CCE-A918D3D87E01}"/>
                </a:ext>
              </a:extLst>
            </p:cNvPr>
            <p:cNvSpPr/>
            <p:nvPr/>
          </p:nvSpPr>
          <p:spPr>
            <a:xfrm>
              <a:off x="3502505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hteck 29">
              <a:extLst>
                <a:ext uri="{FF2B5EF4-FFF2-40B4-BE49-F238E27FC236}">
                  <a16:creationId xmlns:a16="http://schemas.microsoft.com/office/drawing/2014/main" id="{C4BBB7CB-E010-4909-855E-4BCDA8380F8D}"/>
                </a:ext>
              </a:extLst>
            </p:cNvPr>
            <p:cNvSpPr/>
            <p:nvPr/>
          </p:nvSpPr>
          <p:spPr>
            <a:xfrm>
              <a:off x="3791798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hteck 30">
              <a:extLst>
                <a:ext uri="{FF2B5EF4-FFF2-40B4-BE49-F238E27FC236}">
                  <a16:creationId xmlns:a16="http://schemas.microsoft.com/office/drawing/2014/main" id="{928D9F4E-218A-44AE-8C72-DC46C68D0C7D}"/>
                </a:ext>
              </a:extLst>
            </p:cNvPr>
            <p:cNvSpPr/>
            <p:nvPr/>
          </p:nvSpPr>
          <p:spPr>
            <a:xfrm>
              <a:off x="5816849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echteck 31">
              <a:extLst>
                <a:ext uri="{FF2B5EF4-FFF2-40B4-BE49-F238E27FC236}">
                  <a16:creationId xmlns:a16="http://schemas.microsoft.com/office/drawing/2014/main" id="{DA79742B-3802-4568-BA71-B8ECF6AA7E33}"/>
                </a:ext>
              </a:extLst>
            </p:cNvPr>
            <p:cNvSpPr/>
            <p:nvPr/>
          </p:nvSpPr>
          <p:spPr>
            <a:xfrm>
              <a:off x="6395435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echteck 32">
              <a:extLst>
                <a:ext uri="{FF2B5EF4-FFF2-40B4-BE49-F238E27FC236}">
                  <a16:creationId xmlns:a16="http://schemas.microsoft.com/office/drawing/2014/main" id="{22BAC703-E119-477E-B30B-34D93E40853B}"/>
                </a:ext>
              </a:extLst>
            </p:cNvPr>
            <p:cNvSpPr/>
            <p:nvPr/>
          </p:nvSpPr>
          <p:spPr>
            <a:xfrm>
              <a:off x="4659677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Rechteck 33">
              <a:extLst>
                <a:ext uri="{FF2B5EF4-FFF2-40B4-BE49-F238E27FC236}">
                  <a16:creationId xmlns:a16="http://schemas.microsoft.com/office/drawing/2014/main" id="{CBE5C625-8966-4C99-B8A2-B28C7A22A83F}"/>
                </a:ext>
              </a:extLst>
            </p:cNvPr>
            <p:cNvSpPr/>
            <p:nvPr/>
          </p:nvSpPr>
          <p:spPr>
            <a:xfrm>
              <a:off x="4948970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hteck 34">
              <a:extLst>
                <a:ext uri="{FF2B5EF4-FFF2-40B4-BE49-F238E27FC236}">
                  <a16:creationId xmlns:a16="http://schemas.microsoft.com/office/drawing/2014/main" id="{5A0929BA-2D48-4E57-9CD8-9B1F70F41397}"/>
                </a:ext>
              </a:extLst>
            </p:cNvPr>
            <p:cNvSpPr/>
            <p:nvPr/>
          </p:nvSpPr>
          <p:spPr>
            <a:xfrm>
              <a:off x="5499197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Rechteck 35">
              <a:extLst>
                <a:ext uri="{FF2B5EF4-FFF2-40B4-BE49-F238E27FC236}">
                  <a16:creationId xmlns:a16="http://schemas.microsoft.com/office/drawing/2014/main" id="{89F3B093-08B3-41A1-9E16-659C72D4E86C}"/>
                </a:ext>
              </a:extLst>
            </p:cNvPr>
            <p:cNvSpPr/>
            <p:nvPr/>
          </p:nvSpPr>
          <p:spPr>
            <a:xfrm>
              <a:off x="6077783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hteck 36">
              <a:extLst>
                <a:ext uri="{FF2B5EF4-FFF2-40B4-BE49-F238E27FC236}">
                  <a16:creationId xmlns:a16="http://schemas.microsoft.com/office/drawing/2014/main" id="{B657164E-7637-4FC7-9A98-42E3FDE1C5ED}"/>
                </a:ext>
              </a:extLst>
            </p:cNvPr>
            <p:cNvSpPr/>
            <p:nvPr/>
          </p:nvSpPr>
          <p:spPr>
            <a:xfrm>
              <a:off x="6656369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hteck 37">
              <a:extLst>
                <a:ext uri="{FF2B5EF4-FFF2-40B4-BE49-F238E27FC236}">
                  <a16:creationId xmlns:a16="http://schemas.microsoft.com/office/drawing/2014/main" id="{543E6BFC-9BCB-4F69-B371-349BE604A6D9}"/>
                </a:ext>
              </a:extLst>
            </p:cNvPr>
            <p:cNvSpPr/>
            <p:nvPr/>
          </p:nvSpPr>
          <p:spPr>
            <a:xfrm>
              <a:off x="6945662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Rechteck 38">
              <a:extLst>
                <a:ext uri="{FF2B5EF4-FFF2-40B4-BE49-F238E27FC236}">
                  <a16:creationId xmlns:a16="http://schemas.microsoft.com/office/drawing/2014/main" id="{82E6F32E-968A-42AE-AC82-CBECBF706D21}"/>
                </a:ext>
              </a:extLst>
            </p:cNvPr>
            <p:cNvSpPr/>
            <p:nvPr/>
          </p:nvSpPr>
          <p:spPr>
            <a:xfrm>
              <a:off x="7234955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Rechteck 39">
              <a:extLst>
                <a:ext uri="{FF2B5EF4-FFF2-40B4-BE49-F238E27FC236}">
                  <a16:creationId xmlns:a16="http://schemas.microsoft.com/office/drawing/2014/main" id="{2092A3E3-4A5D-46EE-AF59-79C1A87973F8}"/>
                </a:ext>
              </a:extLst>
            </p:cNvPr>
            <p:cNvSpPr/>
            <p:nvPr/>
          </p:nvSpPr>
          <p:spPr>
            <a:xfrm>
              <a:off x="7524242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hteck 40">
              <a:extLst>
                <a:ext uri="{FF2B5EF4-FFF2-40B4-BE49-F238E27FC236}">
                  <a16:creationId xmlns:a16="http://schemas.microsoft.com/office/drawing/2014/main" id="{D28D0D3F-8CBB-47BB-9439-04405A7841C5}"/>
                </a:ext>
              </a:extLst>
            </p:cNvPr>
            <p:cNvSpPr/>
            <p:nvPr/>
          </p:nvSpPr>
          <p:spPr>
            <a:xfrm>
              <a:off x="5209904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hteck 41">
              <a:extLst>
                <a:ext uri="{FF2B5EF4-FFF2-40B4-BE49-F238E27FC236}">
                  <a16:creationId xmlns:a16="http://schemas.microsoft.com/office/drawing/2014/main" id="{08E1743E-9227-49DB-AFA7-1B63B45BD1C1}"/>
                </a:ext>
              </a:extLst>
            </p:cNvPr>
            <p:cNvSpPr/>
            <p:nvPr/>
          </p:nvSpPr>
          <p:spPr>
            <a:xfrm>
              <a:off x="5788490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hteck 42">
              <a:extLst>
                <a:ext uri="{FF2B5EF4-FFF2-40B4-BE49-F238E27FC236}">
                  <a16:creationId xmlns:a16="http://schemas.microsoft.com/office/drawing/2014/main" id="{05DDF4D2-1CDC-4F8F-84B2-18D51EFFAC0E}"/>
                </a:ext>
              </a:extLst>
            </p:cNvPr>
            <p:cNvSpPr/>
            <p:nvPr/>
          </p:nvSpPr>
          <p:spPr>
            <a:xfrm>
              <a:off x="6367076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245953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0A2C80D-0085-445D-9A31-2FC8D6B6427C}"/>
              </a:ext>
            </a:extLst>
          </p:cNvPr>
          <p:cNvGrpSpPr/>
          <p:nvPr/>
        </p:nvGrpSpPr>
        <p:grpSpPr>
          <a:xfrm>
            <a:off x="3481022" y="2090550"/>
            <a:ext cx="5229955" cy="2676899"/>
            <a:chOff x="3481022" y="2090550"/>
            <a:chExt cx="5229955" cy="26768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39BBCD4-2D16-4A18-AEE1-86BFCA0C1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1022" y="2090550"/>
              <a:ext cx="5229955" cy="2676899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D63B48B-84B0-4EF2-9FCD-663174090674}"/>
                </a:ext>
              </a:extLst>
            </p:cNvPr>
            <p:cNvCxnSpPr/>
            <p:nvPr/>
          </p:nvCxnSpPr>
          <p:spPr>
            <a:xfrm>
              <a:off x="4226767" y="2444620"/>
              <a:ext cx="681135" cy="0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A55AF17-8440-4598-8084-4889EEBD5751}"/>
                </a:ext>
              </a:extLst>
            </p:cNvPr>
            <p:cNvCxnSpPr>
              <a:cxnSpLocks/>
            </p:cNvCxnSpPr>
            <p:nvPr/>
          </p:nvCxnSpPr>
          <p:spPr>
            <a:xfrm>
              <a:off x="5004318" y="2447731"/>
              <a:ext cx="1172547" cy="15551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4559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944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099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7964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36710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642B06-6716-4546-B348-63A15C3A5652}"/>
              </a:ext>
            </a:extLst>
          </p:cNvPr>
          <p:cNvGrpSpPr/>
          <p:nvPr/>
        </p:nvGrpSpPr>
        <p:grpSpPr>
          <a:xfrm>
            <a:off x="3353367" y="1901383"/>
            <a:ext cx="4876237" cy="3164828"/>
            <a:chOff x="3353367" y="1901383"/>
            <a:chExt cx="4876237" cy="316482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F45CFE-9016-4D0C-8AC7-187EA314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3253" y="3492136"/>
              <a:ext cx="1346486" cy="155448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FDF4543-584F-495F-A333-C0F10C956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6513" y="3472541"/>
              <a:ext cx="1341096" cy="155448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C09F5A6-8EF2-4D1C-BC3F-C4BE70E95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8488" y="2333897"/>
              <a:ext cx="1341096" cy="155448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9ABE21-9F20-4E3B-B3DF-2F858A210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6875" y="2333897"/>
              <a:ext cx="1341096" cy="155448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C12B4CC-F81D-42CC-BF20-DC1E4D70B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9962" y="2353492"/>
              <a:ext cx="1346362" cy="155448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F572A7B-24F4-4B81-89D0-2EB1DA085310}"/>
                </a:ext>
              </a:extLst>
            </p:cNvPr>
            <p:cNvSpPr txBox="1"/>
            <p:nvPr/>
          </p:nvSpPr>
          <p:spPr>
            <a:xfrm>
              <a:off x="3353367" y="1901383"/>
              <a:ext cx="1575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Data </a:t>
              </a:r>
              <a:r>
                <a:rPr lang="de-DE" dirty="0" err="1"/>
                <a:t>structure</a:t>
              </a:r>
              <a:endParaRPr lang="en-GB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954CA40-0F18-4EC9-B75A-80FA4B91F949}"/>
                </a:ext>
              </a:extLst>
            </p:cNvPr>
            <p:cNvSpPr txBox="1"/>
            <p:nvPr/>
          </p:nvSpPr>
          <p:spPr>
            <a:xfrm>
              <a:off x="5253264" y="1901383"/>
              <a:ext cx="8315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Import</a:t>
              </a:r>
              <a:endParaRPr lang="en-GB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143DE0-A538-469F-99D0-1AED3BFDB73B}"/>
                </a:ext>
              </a:extLst>
            </p:cNvPr>
            <p:cNvSpPr txBox="1"/>
            <p:nvPr/>
          </p:nvSpPr>
          <p:spPr>
            <a:xfrm>
              <a:off x="3538794" y="4677284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Visualise</a:t>
              </a:r>
              <a:endParaRPr lang="en-GB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D58B18-2D6C-4BFD-82A7-5F4DF65E472E}"/>
                </a:ext>
              </a:extLst>
            </p:cNvPr>
            <p:cNvSpPr txBox="1"/>
            <p:nvPr/>
          </p:nvSpPr>
          <p:spPr>
            <a:xfrm>
              <a:off x="6731730" y="4696879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Transform</a:t>
              </a:r>
              <a:endParaRPr lang="en-GB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C091BB-AF0D-4242-A802-90C07CDBBA27}"/>
                </a:ext>
              </a:extLst>
            </p:cNvPr>
            <p:cNvSpPr txBox="1"/>
            <p:nvPr/>
          </p:nvSpPr>
          <p:spPr>
            <a:xfrm>
              <a:off x="6741401" y="1901383"/>
              <a:ext cx="1043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Tidy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3003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45CFE-9016-4D0C-8AC7-187EA3143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718" y="2534194"/>
            <a:ext cx="1346486" cy="15544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DF4543-584F-495F-A333-C0F10C956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204" y="2534194"/>
            <a:ext cx="1341096" cy="1554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09F5A6-8EF2-4D1C-BC3F-C4BE70E950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96" y="2534194"/>
            <a:ext cx="1341096" cy="1554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9ABE21-9F20-4E3B-B3DF-2F858A210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183" y="2534194"/>
            <a:ext cx="1341096" cy="1554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12B4CC-F81D-42CC-BF20-DC1E4D70B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270" y="2553789"/>
            <a:ext cx="1346362" cy="15544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572A7B-24F4-4B81-89D0-2EB1DA085310}"/>
              </a:ext>
            </a:extLst>
          </p:cNvPr>
          <p:cNvSpPr txBox="1"/>
          <p:nvPr/>
        </p:nvSpPr>
        <p:spPr>
          <a:xfrm>
            <a:off x="2517112" y="4126423"/>
            <a:ext cx="157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Data </a:t>
            </a:r>
            <a:r>
              <a:rPr lang="de-DE" dirty="0" err="1"/>
              <a:t>structure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54CA40-0F18-4EC9-B75A-80FA4B91F949}"/>
              </a:ext>
            </a:extLst>
          </p:cNvPr>
          <p:cNvSpPr txBox="1"/>
          <p:nvPr/>
        </p:nvSpPr>
        <p:spPr>
          <a:xfrm>
            <a:off x="4347572" y="4126423"/>
            <a:ext cx="83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Import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143DE0-A538-469F-99D0-1AED3BFDB73B}"/>
              </a:ext>
            </a:extLst>
          </p:cNvPr>
          <p:cNvSpPr txBox="1"/>
          <p:nvPr/>
        </p:nvSpPr>
        <p:spPr>
          <a:xfrm>
            <a:off x="8282061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Visualise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D58B18-2D6C-4BFD-82A7-5F4DF65E472E}"/>
              </a:ext>
            </a:extLst>
          </p:cNvPr>
          <p:cNvSpPr txBox="1"/>
          <p:nvPr/>
        </p:nvSpPr>
        <p:spPr>
          <a:xfrm>
            <a:off x="6939768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Transform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C091BB-AF0D-4242-A802-90C07CDBBA27}"/>
              </a:ext>
            </a:extLst>
          </p:cNvPr>
          <p:cNvSpPr txBox="1"/>
          <p:nvPr/>
        </p:nvSpPr>
        <p:spPr>
          <a:xfrm>
            <a:off x="5802101" y="4109005"/>
            <a:ext cx="1043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Tidy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44282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27.9|16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8|8.2|11.8|1.9|6.5|16.2|14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357</Words>
  <Application>Microsoft Office PowerPoint</Application>
  <PresentationFormat>Widescreen</PresentationFormat>
  <Paragraphs>139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WenQuanYi Micro Hei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Selina</dc:creator>
  <cp:lastModifiedBy>Selina</cp:lastModifiedBy>
  <cp:revision>49</cp:revision>
  <dcterms:created xsi:type="dcterms:W3CDTF">2021-07-18T10:06:14Z</dcterms:created>
  <dcterms:modified xsi:type="dcterms:W3CDTF">2021-08-03T21:53:47Z</dcterms:modified>
</cp:coreProperties>
</file>

<file path=docProps/thumbnail.jpeg>
</file>